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5" d="100"/>
          <a:sy n="75" d="100"/>
        </p:scale>
        <p:origin x="974"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747330"/>
            <a:ext cx="9144000" cy="1006474"/>
          </a:xfrm>
        </p:spPr>
        <p:txBody>
          <a:bodyPr anchor="b">
            <a:normAutofit/>
          </a:bodyPr>
          <a:lstStyle>
            <a:lvl1pPr algn="ctr">
              <a:defRPr sz="54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845880"/>
            <a:ext cx="9144000" cy="1054100"/>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B3292C2B-4453-4803-A2AE-634954F6A51F}" type="datetimeFigureOut">
              <a:rPr lang="en-US" smtClean="0"/>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03528-208B-4682-8947-E9A815BFE1E8}" type="slidenum">
              <a:rPr lang="en-US" smtClean="0"/>
              <a:t>‹#›</a:t>
            </a:fld>
            <a:endParaRPr lang="en-US"/>
          </a:p>
        </p:txBody>
      </p:sp>
      <p:pic>
        <p:nvPicPr>
          <p:cNvPr id="8" name="Picture 2" descr="C:\Users\jamieson\Desktop\Copy of NJBPU PP.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24889" b="7078"/>
          <a:stretch/>
        </p:blipFill>
        <p:spPr bwMode="auto">
          <a:xfrm>
            <a:off x="0" y="357982"/>
            <a:ext cx="12192000" cy="1949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userDrawn="1"/>
        </p:nvPicPr>
        <p:blipFill rotWithShape="1">
          <a:blip r:embed="rId3" cstate="print">
            <a:extLst>
              <a:ext uri="{28A0092B-C50C-407E-A947-70E740481C1C}">
                <a14:useLocalDpi xmlns:a14="http://schemas.microsoft.com/office/drawing/2010/main" val="0"/>
              </a:ext>
            </a:extLst>
          </a:blip>
          <a:srcRect t="22525" b="17098"/>
          <a:stretch/>
        </p:blipFill>
        <p:spPr>
          <a:xfrm>
            <a:off x="7467600" y="152549"/>
            <a:ext cx="4724400" cy="570492"/>
          </a:xfrm>
          <a:prstGeom prst="rect">
            <a:avLst/>
          </a:prstGeom>
        </p:spPr>
      </p:pic>
    </p:spTree>
    <p:extLst>
      <p:ext uri="{BB962C8B-B14F-4D97-AF65-F5344CB8AC3E}">
        <p14:creationId xmlns:p14="http://schemas.microsoft.com/office/powerpoint/2010/main" val="37892829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4677138"/>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46771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452148"/>
            <a:ext cx="2743200" cy="365125"/>
          </a:xfrm>
        </p:spPr>
        <p:txBody>
          <a:bodyPr/>
          <a:lstStyle/>
          <a:p>
            <a:fld id="{B3292C2B-4453-4803-A2AE-634954F6A51F}" type="datetimeFigureOut">
              <a:rPr lang="en-US" smtClean="0"/>
              <a:t>2/15/2023</a:t>
            </a:fld>
            <a:endParaRPr lang="en-US"/>
          </a:p>
        </p:txBody>
      </p:sp>
      <p:sp>
        <p:nvSpPr>
          <p:cNvPr id="5" name="Footer Placeholder 4"/>
          <p:cNvSpPr>
            <a:spLocks noGrp="1"/>
          </p:cNvSpPr>
          <p:nvPr>
            <p:ph type="ftr" sz="quarter" idx="11"/>
          </p:nvPr>
        </p:nvSpPr>
        <p:spPr>
          <a:xfrm>
            <a:off x="4038600" y="6452148"/>
            <a:ext cx="4114800" cy="365125"/>
          </a:xfrm>
        </p:spPr>
        <p:txBody>
          <a:bodyPr/>
          <a:lstStyle/>
          <a:p>
            <a:endParaRPr lang="en-US"/>
          </a:p>
        </p:txBody>
      </p:sp>
      <p:sp>
        <p:nvSpPr>
          <p:cNvPr id="6" name="Slide Number Placeholder 5"/>
          <p:cNvSpPr>
            <a:spLocks noGrp="1"/>
          </p:cNvSpPr>
          <p:nvPr>
            <p:ph type="sldNum" sz="quarter" idx="12"/>
          </p:nvPr>
        </p:nvSpPr>
        <p:spPr>
          <a:xfrm>
            <a:off x="8610600" y="6452148"/>
            <a:ext cx="2743200" cy="365125"/>
          </a:xfrm>
        </p:spPr>
        <p:txBody>
          <a:bodyPr/>
          <a:lstStyle/>
          <a:p>
            <a:fld id="{FF503528-208B-4682-8947-E9A815BFE1E8}" type="slidenum">
              <a:rPr lang="en-US" smtClean="0"/>
              <a:t>‹#›</a:t>
            </a:fld>
            <a:endParaRPr lang="en-US"/>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t="45377" b="8333"/>
          <a:stretch/>
        </p:blipFill>
        <p:spPr bwMode="auto">
          <a:xfrm>
            <a:off x="0" y="5120640"/>
            <a:ext cx="12192000" cy="1323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a:spLocks noChangeArrowheads="1"/>
          </p:cNvSpPr>
          <p:nvPr userDrawn="1"/>
        </p:nvSpPr>
        <p:spPr bwMode="auto">
          <a:xfrm>
            <a:off x="457200" y="5718275"/>
            <a:ext cx="32402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en-US" sz="1400">
                <a:solidFill>
                  <a:schemeClr val="bg1"/>
                </a:solidFill>
                <a:latin typeface="Arial Black" pitchFamily="34" charset="0"/>
              </a:rPr>
              <a:t>www.nj.gov/bpu</a:t>
            </a:r>
          </a:p>
        </p:txBody>
      </p:sp>
    </p:spTree>
    <p:extLst>
      <p:ext uri="{BB962C8B-B14F-4D97-AF65-F5344CB8AC3E}">
        <p14:creationId xmlns:p14="http://schemas.microsoft.com/office/powerpoint/2010/main" val="2564491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838200" y="1825625"/>
            <a:ext cx="10515600" cy="323405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460858"/>
            <a:ext cx="2743200" cy="365125"/>
          </a:xfrm>
        </p:spPr>
        <p:txBody>
          <a:bodyPr/>
          <a:lstStyle/>
          <a:p>
            <a:fld id="{B3292C2B-4453-4803-A2AE-634954F6A51F}" type="datetimeFigureOut">
              <a:rPr lang="en-US" smtClean="0"/>
              <a:t>2/15/2023</a:t>
            </a:fld>
            <a:endParaRPr lang="en-US"/>
          </a:p>
        </p:txBody>
      </p:sp>
      <p:sp>
        <p:nvSpPr>
          <p:cNvPr id="5" name="Footer Placeholder 4"/>
          <p:cNvSpPr>
            <a:spLocks noGrp="1"/>
          </p:cNvSpPr>
          <p:nvPr>
            <p:ph type="ftr" sz="quarter" idx="11"/>
          </p:nvPr>
        </p:nvSpPr>
        <p:spPr>
          <a:xfrm>
            <a:off x="4038600" y="6460858"/>
            <a:ext cx="4114800" cy="365125"/>
          </a:xfrm>
        </p:spPr>
        <p:txBody>
          <a:bodyPr/>
          <a:lstStyle/>
          <a:p>
            <a:endParaRPr lang="en-US"/>
          </a:p>
        </p:txBody>
      </p:sp>
      <p:sp>
        <p:nvSpPr>
          <p:cNvPr id="6" name="Slide Number Placeholder 5"/>
          <p:cNvSpPr>
            <a:spLocks noGrp="1"/>
          </p:cNvSpPr>
          <p:nvPr>
            <p:ph type="sldNum" sz="quarter" idx="12"/>
          </p:nvPr>
        </p:nvSpPr>
        <p:spPr>
          <a:xfrm>
            <a:off x="8610600" y="6460858"/>
            <a:ext cx="2743200" cy="365125"/>
          </a:xfrm>
        </p:spPr>
        <p:txBody>
          <a:bodyPr/>
          <a:lstStyle/>
          <a:p>
            <a:fld id="{FF503528-208B-4682-8947-E9A815BFE1E8}" type="slidenum">
              <a:rPr lang="en-US" smtClean="0"/>
              <a:t>‹#›</a:t>
            </a:fld>
            <a:endParaRPr lang="en-US"/>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t="45377" b="8333"/>
          <a:stretch/>
        </p:blipFill>
        <p:spPr bwMode="auto">
          <a:xfrm>
            <a:off x="0" y="5120640"/>
            <a:ext cx="12192000" cy="1323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8"/>
          <p:cNvSpPr txBox="1">
            <a:spLocks noChangeArrowheads="1"/>
          </p:cNvSpPr>
          <p:nvPr userDrawn="1"/>
        </p:nvSpPr>
        <p:spPr bwMode="auto">
          <a:xfrm>
            <a:off x="457200" y="5718275"/>
            <a:ext cx="32402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en-US" sz="1400">
                <a:solidFill>
                  <a:schemeClr val="bg1"/>
                </a:solidFill>
                <a:latin typeface="Arial Black" pitchFamily="34" charset="0"/>
              </a:rPr>
              <a:t>www.nj.gov/bpu</a:t>
            </a:r>
          </a:p>
        </p:txBody>
      </p:sp>
    </p:spTree>
    <p:extLst>
      <p:ext uri="{BB962C8B-B14F-4D97-AF65-F5344CB8AC3E}">
        <p14:creationId xmlns:p14="http://schemas.microsoft.com/office/powerpoint/2010/main" val="362018293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2574471"/>
            <a:ext cx="10515600" cy="1988004"/>
          </a:xfrm>
        </p:spPr>
        <p:txBody>
          <a:bodyPr anchor="b"/>
          <a:lstStyle>
            <a:lvl1pPr>
              <a:defRPr sz="6000"/>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Edit Master text styles</a:t>
            </a:r>
          </a:p>
        </p:txBody>
      </p:sp>
      <p:sp>
        <p:nvSpPr>
          <p:cNvPr id="4" name="Date Placeholder 3"/>
          <p:cNvSpPr>
            <a:spLocks noGrp="1"/>
          </p:cNvSpPr>
          <p:nvPr>
            <p:ph type="dt" sz="half" idx="10"/>
          </p:nvPr>
        </p:nvSpPr>
        <p:spPr/>
        <p:txBody>
          <a:bodyPr/>
          <a:lstStyle/>
          <a:p>
            <a:fld id="{B3292C2B-4453-4803-A2AE-634954F6A51F}" type="datetimeFigureOut">
              <a:rPr lang="en-US" smtClean="0"/>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03528-208B-4682-8947-E9A815BFE1E8}" type="slidenum">
              <a:rPr lang="en-US" smtClean="0"/>
              <a:t>‹#›</a:t>
            </a:fld>
            <a:endParaRPr lang="en-US"/>
          </a:p>
        </p:txBody>
      </p:sp>
      <p:pic>
        <p:nvPicPr>
          <p:cNvPr id="7" name="Picture 2" descr="C:\Users\jamieson\Desktop\Copy of NJBPU PP.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24889" b="7078"/>
          <a:stretch/>
        </p:blipFill>
        <p:spPr bwMode="auto">
          <a:xfrm>
            <a:off x="0" y="357982"/>
            <a:ext cx="12192000" cy="1949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266320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311213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311213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452142"/>
            <a:ext cx="2743200" cy="365125"/>
          </a:xfrm>
        </p:spPr>
        <p:txBody>
          <a:bodyPr/>
          <a:lstStyle/>
          <a:p>
            <a:fld id="{B3292C2B-4453-4803-A2AE-634954F6A51F}" type="datetimeFigureOut">
              <a:rPr lang="en-US" smtClean="0"/>
              <a:t>2/15/2023</a:t>
            </a:fld>
            <a:endParaRPr lang="en-US"/>
          </a:p>
        </p:txBody>
      </p:sp>
      <p:sp>
        <p:nvSpPr>
          <p:cNvPr id="6" name="Footer Placeholder 5"/>
          <p:cNvSpPr>
            <a:spLocks noGrp="1"/>
          </p:cNvSpPr>
          <p:nvPr>
            <p:ph type="ftr" sz="quarter" idx="11"/>
          </p:nvPr>
        </p:nvSpPr>
        <p:spPr>
          <a:xfrm>
            <a:off x="4038600" y="6452142"/>
            <a:ext cx="4114800" cy="365125"/>
          </a:xfrm>
        </p:spPr>
        <p:txBody>
          <a:bodyPr/>
          <a:lstStyle/>
          <a:p>
            <a:endParaRPr lang="en-US"/>
          </a:p>
        </p:txBody>
      </p:sp>
      <p:sp>
        <p:nvSpPr>
          <p:cNvPr id="7" name="Slide Number Placeholder 6"/>
          <p:cNvSpPr>
            <a:spLocks noGrp="1"/>
          </p:cNvSpPr>
          <p:nvPr>
            <p:ph type="sldNum" sz="quarter" idx="12"/>
          </p:nvPr>
        </p:nvSpPr>
        <p:spPr>
          <a:xfrm>
            <a:off x="8610600" y="6452142"/>
            <a:ext cx="2743200" cy="365125"/>
          </a:xfrm>
        </p:spPr>
        <p:txBody>
          <a:bodyPr/>
          <a:lstStyle/>
          <a:p>
            <a:fld id="{FF503528-208B-4682-8947-E9A815BFE1E8}" type="slidenum">
              <a:rPr lang="en-US" smtClean="0"/>
              <a:t>‹#›</a:t>
            </a:fld>
            <a:endParaRPr lang="en-US"/>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t="45377" b="8333"/>
          <a:stretch/>
        </p:blipFill>
        <p:spPr bwMode="auto">
          <a:xfrm>
            <a:off x="0" y="5120640"/>
            <a:ext cx="12192000" cy="1323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a:spLocks noChangeArrowheads="1"/>
          </p:cNvSpPr>
          <p:nvPr userDrawn="1"/>
        </p:nvSpPr>
        <p:spPr bwMode="auto">
          <a:xfrm>
            <a:off x="457200" y="5718275"/>
            <a:ext cx="32402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en-US" sz="1400">
                <a:solidFill>
                  <a:schemeClr val="bg1"/>
                </a:solidFill>
                <a:latin typeface="Arial Black" pitchFamily="34" charset="0"/>
              </a:rPr>
              <a:t>www.nj.gov/bpu</a:t>
            </a:r>
          </a:p>
        </p:txBody>
      </p:sp>
    </p:spTree>
    <p:extLst>
      <p:ext uri="{BB962C8B-B14F-4D97-AF65-F5344CB8AC3E}">
        <p14:creationId xmlns:p14="http://schemas.microsoft.com/office/powerpoint/2010/main" val="264536937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838200" y="6452149"/>
            <a:ext cx="2743200" cy="365125"/>
          </a:xfrm>
        </p:spPr>
        <p:txBody>
          <a:bodyPr/>
          <a:lstStyle/>
          <a:p>
            <a:fld id="{B3292C2B-4453-4803-A2AE-634954F6A51F}" type="datetimeFigureOut">
              <a:rPr lang="en-US" smtClean="0"/>
              <a:t>2/15/2023</a:t>
            </a:fld>
            <a:endParaRPr lang="en-US"/>
          </a:p>
        </p:txBody>
      </p:sp>
      <p:sp>
        <p:nvSpPr>
          <p:cNvPr id="4" name="Footer Placeholder 3"/>
          <p:cNvSpPr>
            <a:spLocks noGrp="1"/>
          </p:cNvSpPr>
          <p:nvPr>
            <p:ph type="ftr" sz="quarter" idx="11"/>
          </p:nvPr>
        </p:nvSpPr>
        <p:spPr>
          <a:xfrm>
            <a:off x="4038600" y="6452149"/>
            <a:ext cx="4114800" cy="365125"/>
          </a:xfrm>
        </p:spPr>
        <p:txBody>
          <a:bodyPr/>
          <a:lstStyle/>
          <a:p>
            <a:endParaRPr lang="en-US"/>
          </a:p>
        </p:txBody>
      </p:sp>
      <p:sp>
        <p:nvSpPr>
          <p:cNvPr id="5" name="Slide Number Placeholder 4"/>
          <p:cNvSpPr>
            <a:spLocks noGrp="1"/>
          </p:cNvSpPr>
          <p:nvPr>
            <p:ph type="sldNum" sz="quarter" idx="12"/>
          </p:nvPr>
        </p:nvSpPr>
        <p:spPr>
          <a:xfrm>
            <a:off x="8610600" y="6452149"/>
            <a:ext cx="2743200" cy="365125"/>
          </a:xfrm>
        </p:spPr>
        <p:txBody>
          <a:bodyPr/>
          <a:lstStyle/>
          <a:p>
            <a:fld id="{FF503528-208B-4682-8947-E9A815BFE1E8}" type="slidenum">
              <a:rPr lang="en-US" smtClean="0"/>
              <a:t>‹#›</a:t>
            </a:fld>
            <a:endParaRPr lang="en-US"/>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t="45377" b="8333"/>
          <a:stretch/>
        </p:blipFill>
        <p:spPr bwMode="auto">
          <a:xfrm>
            <a:off x="0" y="5120640"/>
            <a:ext cx="12192000" cy="1323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userDrawn="1"/>
        </p:nvSpPr>
        <p:spPr bwMode="auto">
          <a:xfrm>
            <a:off x="457200" y="5718275"/>
            <a:ext cx="32402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en-US" sz="1400">
                <a:solidFill>
                  <a:schemeClr val="bg1"/>
                </a:solidFill>
                <a:latin typeface="Arial Black" pitchFamily="34" charset="0"/>
              </a:rPr>
              <a:t>www.nj.gov/bpu</a:t>
            </a:r>
          </a:p>
        </p:txBody>
      </p:sp>
    </p:spTree>
    <p:extLst>
      <p:ext uri="{BB962C8B-B14F-4D97-AF65-F5344CB8AC3E}">
        <p14:creationId xmlns:p14="http://schemas.microsoft.com/office/powerpoint/2010/main" val="428925164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452149"/>
            <a:ext cx="2743200" cy="365125"/>
          </a:xfrm>
        </p:spPr>
        <p:txBody>
          <a:bodyPr/>
          <a:lstStyle/>
          <a:p>
            <a:fld id="{B3292C2B-4453-4803-A2AE-634954F6A51F}" type="datetimeFigureOut">
              <a:rPr lang="en-US" smtClean="0"/>
              <a:t>2/15/2023</a:t>
            </a:fld>
            <a:endParaRPr lang="en-US"/>
          </a:p>
        </p:txBody>
      </p:sp>
      <p:sp>
        <p:nvSpPr>
          <p:cNvPr id="3" name="Footer Placeholder 2"/>
          <p:cNvSpPr>
            <a:spLocks noGrp="1"/>
          </p:cNvSpPr>
          <p:nvPr>
            <p:ph type="ftr" sz="quarter" idx="11"/>
          </p:nvPr>
        </p:nvSpPr>
        <p:spPr>
          <a:xfrm>
            <a:off x="4038600" y="6452149"/>
            <a:ext cx="4114800" cy="365125"/>
          </a:xfrm>
        </p:spPr>
        <p:txBody>
          <a:bodyPr/>
          <a:lstStyle/>
          <a:p>
            <a:endParaRPr lang="en-US"/>
          </a:p>
        </p:txBody>
      </p:sp>
      <p:sp>
        <p:nvSpPr>
          <p:cNvPr id="4" name="Slide Number Placeholder 3"/>
          <p:cNvSpPr>
            <a:spLocks noGrp="1"/>
          </p:cNvSpPr>
          <p:nvPr>
            <p:ph type="sldNum" sz="quarter" idx="12"/>
          </p:nvPr>
        </p:nvSpPr>
        <p:spPr>
          <a:xfrm>
            <a:off x="8610600" y="6452149"/>
            <a:ext cx="2743200" cy="365125"/>
          </a:xfrm>
        </p:spPr>
        <p:txBody>
          <a:bodyPr/>
          <a:lstStyle/>
          <a:p>
            <a:fld id="{FF503528-208B-4682-8947-E9A815BFE1E8}" type="slidenum">
              <a:rPr lang="en-US" smtClean="0"/>
              <a:t>‹#›</a:t>
            </a:fld>
            <a:endParaRPr lang="en-US"/>
          </a:p>
        </p:txBody>
      </p:sp>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t="45377" b="8333"/>
          <a:stretch/>
        </p:blipFill>
        <p:spPr bwMode="auto">
          <a:xfrm>
            <a:off x="0" y="5120640"/>
            <a:ext cx="12192000" cy="1323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457200" y="5718275"/>
            <a:ext cx="32402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en-US" sz="1400">
                <a:solidFill>
                  <a:schemeClr val="bg1"/>
                </a:solidFill>
                <a:latin typeface="Arial Black" pitchFamily="34" charset="0"/>
              </a:rPr>
              <a:t>www.nj.gov/bpu</a:t>
            </a:r>
          </a:p>
        </p:txBody>
      </p:sp>
    </p:spTree>
    <p:extLst>
      <p:ext uri="{BB962C8B-B14F-4D97-AF65-F5344CB8AC3E}">
        <p14:creationId xmlns:p14="http://schemas.microsoft.com/office/powerpoint/2010/main" val="42049572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userDrawn="1"/>
        </p:nvSpPr>
        <p:spPr>
          <a:xfrm>
            <a:off x="217487" y="569415"/>
            <a:ext cx="4154215" cy="5456917"/>
          </a:xfrm>
          <a:prstGeom prst="rect">
            <a:avLst/>
          </a:prstGeom>
          <a:solidFill>
            <a:srgbClr val="00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9" name="Group 10"/>
          <p:cNvGrpSpPr>
            <a:grpSpLocks/>
          </p:cNvGrpSpPr>
          <p:nvPr userDrawn="1"/>
        </p:nvGrpSpPr>
        <p:grpSpPr bwMode="auto">
          <a:xfrm>
            <a:off x="533400" y="120152"/>
            <a:ext cx="1474788" cy="1495425"/>
            <a:chOff x="964157" y="43410"/>
            <a:chExt cx="1931443" cy="1957366"/>
          </a:xfrm>
        </p:grpSpPr>
        <p:sp>
          <p:nvSpPr>
            <p:cNvPr id="10" name="Oval 9"/>
            <p:cNvSpPr/>
            <p:nvPr/>
          </p:nvSpPr>
          <p:spPr>
            <a:xfrm>
              <a:off x="964157" y="43410"/>
              <a:ext cx="1931443" cy="195736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569" y="152784"/>
              <a:ext cx="1738618" cy="1738618"/>
            </a:xfrm>
            <a:prstGeom prst="ellipse">
              <a:avLst/>
            </a:prstGeom>
          </p:spPr>
        </p:pic>
      </p:grpSp>
      <p:sp>
        <p:nvSpPr>
          <p:cNvPr id="2" name="Title 1"/>
          <p:cNvSpPr>
            <a:spLocks noGrp="1"/>
          </p:cNvSpPr>
          <p:nvPr>
            <p:ph type="title"/>
          </p:nvPr>
        </p:nvSpPr>
        <p:spPr>
          <a:xfrm>
            <a:off x="314371" y="1793966"/>
            <a:ext cx="3929458" cy="1173876"/>
          </a:xfrm>
        </p:spPr>
        <p:txBody>
          <a:bodyPr anchor="b"/>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a:xfrm>
            <a:off x="4450080" y="569415"/>
            <a:ext cx="7315200" cy="545691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14371" y="3048000"/>
            <a:ext cx="3929458" cy="2820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
        <p:nvSpPr>
          <p:cNvPr id="5" name="Date Placeholder 4"/>
          <p:cNvSpPr>
            <a:spLocks noGrp="1"/>
          </p:cNvSpPr>
          <p:nvPr>
            <p:ph type="dt" sz="half" idx="10"/>
          </p:nvPr>
        </p:nvSpPr>
        <p:spPr/>
        <p:txBody>
          <a:bodyPr/>
          <a:lstStyle/>
          <a:p>
            <a:fld id="{B3292C2B-4453-4803-A2AE-634954F6A51F}" type="datetimeFigureOut">
              <a:rPr lang="en-US" smtClean="0"/>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03528-208B-4682-8947-E9A815BFE1E8}" type="slidenum">
              <a:rPr lang="en-US" smtClean="0"/>
              <a:t>‹#›</a:t>
            </a:fld>
            <a:endParaRPr lang="en-US"/>
          </a:p>
        </p:txBody>
      </p:sp>
    </p:spTree>
    <p:extLst>
      <p:ext uri="{BB962C8B-B14F-4D97-AF65-F5344CB8AC3E}">
        <p14:creationId xmlns:p14="http://schemas.microsoft.com/office/powerpoint/2010/main" val="28781291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5" name="Date Placeholder 4"/>
          <p:cNvSpPr>
            <a:spLocks noGrp="1"/>
          </p:cNvSpPr>
          <p:nvPr>
            <p:ph type="dt" sz="half" idx="10"/>
          </p:nvPr>
        </p:nvSpPr>
        <p:spPr/>
        <p:txBody>
          <a:bodyPr/>
          <a:lstStyle/>
          <a:p>
            <a:fld id="{B3292C2B-4453-4803-A2AE-634954F6A51F}" type="datetimeFigureOut">
              <a:rPr lang="en-US" smtClean="0"/>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03528-208B-4682-8947-E9A815BFE1E8}" type="slidenum">
              <a:rPr lang="en-US" smtClean="0"/>
              <a:t>‹#›</a:t>
            </a:fld>
            <a:endParaRPr lang="en-US"/>
          </a:p>
        </p:txBody>
      </p:sp>
      <p:sp>
        <p:nvSpPr>
          <p:cNvPr id="14" name="Rectangle 13"/>
          <p:cNvSpPr/>
          <p:nvPr userDrawn="1"/>
        </p:nvSpPr>
        <p:spPr>
          <a:xfrm>
            <a:off x="217487" y="569415"/>
            <a:ext cx="4154215" cy="5456917"/>
          </a:xfrm>
          <a:prstGeom prst="rect">
            <a:avLst/>
          </a:prstGeom>
          <a:solidFill>
            <a:srgbClr val="00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5" name="Group 10"/>
          <p:cNvGrpSpPr>
            <a:grpSpLocks/>
          </p:cNvGrpSpPr>
          <p:nvPr userDrawn="1"/>
        </p:nvGrpSpPr>
        <p:grpSpPr bwMode="auto">
          <a:xfrm>
            <a:off x="533400" y="120152"/>
            <a:ext cx="1474788" cy="1495425"/>
            <a:chOff x="964157" y="43410"/>
            <a:chExt cx="1931443" cy="1957366"/>
          </a:xfrm>
        </p:grpSpPr>
        <p:sp>
          <p:nvSpPr>
            <p:cNvPr id="16" name="Oval 15"/>
            <p:cNvSpPr/>
            <p:nvPr/>
          </p:nvSpPr>
          <p:spPr>
            <a:xfrm>
              <a:off x="964157" y="43410"/>
              <a:ext cx="1931443" cy="195736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569" y="152784"/>
              <a:ext cx="1738618" cy="1738618"/>
            </a:xfrm>
            <a:prstGeom prst="ellipse">
              <a:avLst/>
            </a:prstGeom>
          </p:spPr>
        </p:pic>
      </p:grpSp>
      <p:sp>
        <p:nvSpPr>
          <p:cNvPr id="18" name="Title 1"/>
          <p:cNvSpPr>
            <a:spLocks noGrp="1"/>
          </p:cNvSpPr>
          <p:nvPr>
            <p:ph type="title"/>
          </p:nvPr>
        </p:nvSpPr>
        <p:spPr>
          <a:xfrm>
            <a:off x="314371" y="1793966"/>
            <a:ext cx="3929458" cy="1173876"/>
          </a:xfrm>
        </p:spPr>
        <p:txBody>
          <a:bodyPr anchor="b"/>
          <a:lstStyle>
            <a:lvl1pPr>
              <a:defRPr sz="3200"/>
            </a:lvl1pPr>
          </a:lstStyle>
          <a:p>
            <a:r>
              <a:rPr lang="en-US" dirty="0" smtClean="0"/>
              <a:t>Click to edit Master title style</a:t>
            </a:r>
            <a:endParaRPr lang="en-US" dirty="0"/>
          </a:p>
        </p:txBody>
      </p:sp>
      <p:sp>
        <p:nvSpPr>
          <p:cNvPr id="19" name="Text Placeholder 3"/>
          <p:cNvSpPr>
            <a:spLocks noGrp="1"/>
          </p:cNvSpPr>
          <p:nvPr>
            <p:ph type="body" sz="half" idx="2"/>
          </p:nvPr>
        </p:nvSpPr>
        <p:spPr>
          <a:xfrm>
            <a:off x="314371" y="3048000"/>
            <a:ext cx="3929458" cy="2820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Tree>
    <p:extLst>
      <p:ext uri="{BB962C8B-B14F-4D97-AF65-F5344CB8AC3E}">
        <p14:creationId xmlns:p14="http://schemas.microsoft.com/office/powerpoint/2010/main" val="31627987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1825625"/>
            <a:ext cx="10515600" cy="318180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460855"/>
            <a:ext cx="2743200" cy="365125"/>
          </a:xfrm>
        </p:spPr>
        <p:txBody>
          <a:bodyPr/>
          <a:lstStyle/>
          <a:p>
            <a:fld id="{B3292C2B-4453-4803-A2AE-634954F6A51F}" type="datetimeFigureOut">
              <a:rPr lang="en-US" smtClean="0"/>
              <a:t>2/15/2023</a:t>
            </a:fld>
            <a:endParaRPr lang="en-US"/>
          </a:p>
        </p:txBody>
      </p:sp>
      <p:sp>
        <p:nvSpPr>
          <p:cNvPr id="5" name="Footer Placeholder 4"/>
          <p:cNvSpPr>
            <a:spLocks noGrp="1"/>
          </p:cNvSpPr>
          <p:nvPr>
            <p:ph type="ftr" sz="quarter" idx="11"/>
          </p:nvPr>
        </p:nvSpPr>
        <p:spPr>
          <a:xfrm>
            <a:off x="4038600" y="6460855"/>
            <a:ext cx="4114800" cy="365125"/>
          </a:xfrm>
        </p:spPr>
        <p:txBody>
          <a:bodyPr/>
          <a:lstStyle/>
          <a:p>
            <a:endParaRPr lang="en-US"/>
          </a:p>
        </p:txBody>
      </p:sp>
      <p:sp>
        <p:nvSpPr>
          <p:cNvPr id="6" name="Slide Number Placeholder 5"/>
          <p:cNvSpPr>
            <a:spLocks noGrp="1"/>
          </p:cNvSpPr>
          <p:nvPr>
            <p:ph type="sldNum" sz="quarter" idx="12"/>
          </p:nvPr>
        </p:nvSpPr>
        <p:spPr>
          <a:xfrm>
            <a:off x="8610600" y="6460855"/>
            <a:ext cx="2743200" cy="365125"/>
          </a:xfrm>
        </p:spPr>
        <p:txBody>
          <a:bodyPr/>
          <a:lstStyle/>
          <a:p>
            <a:fld id="{FF503528-208B-4682-8947-E9A815BFE1E8}" type="slidenum">
              <a:rPr lang="en-US" smtClean="0"/>
              <a:t>‹#›</a:t>
            </a:fld>
            <a:endParaRPr lang="en-US"/>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t="45377" b="8333"/>
          <a:stretch/>
        </p:blipFill>
        <p:spPr bwMode="auto">
          <a:xfrm>
            <a:off x="0" y="5120640"/>
            <a:ext cx="12192000" cy="1323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a:spLocks noChangeArrowheads="1"/>
          </p:cNvSpPr>
          <p:nvPr userDrawn="1"/>
        </p:nvSpPr>
        <p:spPr bwMode="auto">
          <a:xfrm>
            <a:off x="457200" y="5718275"/>
            <a:ext cx="32402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en-US" sz="1400">
                <a:solidFill>
                  <a:schemeClr val="bg1"/>
                </a:solidFill>
                <a:latin typeface="Arial Black" pitchFamily="34" charset="0"/>
              </a:rPr>
              <a:t>www.nj.gov/bpu</a:t>
            </a:r>
          </a:p>
        </p:txBody>
      </p:sp>
    </p:spTree>
    <p:extLst>
      <p:ext uri="{BB962C8B-B14F-4D97-AF65-F5344CB8AC3E}">
        <p14:creationId xmlns:p14="http://schemas.microsoft.com/office/powerpoint/2010/main" val="1392359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292C2B-4453-4803-A2AE-634954F6A51F}" type="datetimeFigureOut">
              <a:rPr lang="en-US" smtClean="0"/>
              <a:t>2/15/2023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03528-208B-4682-8947-E9A815BFE1E8}" type="slidenum">
              <a:rPr lang="en-US" smtClean="0"/>
              <a:t>‹#›</a:t>
            </a:fld>
            <a:endParaRPr lang="en-US"/>
          </a:p>
        </p:txBody>
      </p:sp>
    </p:spTree>
    <p:extLst>
      <p:ext uri="{BB962C8B-B14F-4D97-AF65-F5344CB8AC3E}">
        <p14:creationId xmlns:p14="http://schemas.microsoft.com/office/powerpoint/2010/main" val="3540775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 id="2147483659" r:id="rId1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nj.gov/bpu/newsroom/public/" TargetMode="External"/><Relationship Id="rId2" Type="http://schemas.openxmlformats.org/officeDocument/2006/relationships/hyperlink" Target="https://nj.gov/bpu/pdf/publicnotice/Notice_USF_FreshStartStakeholderMeeting_2023.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publicaccess.bpu.state.nj.us/CaseSummary.aspx?case_id=2109305"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board.secretary@bpu.nj.gov" TargetMode="External"/><Relationship Id="rId2" Type="http://schemas.openxmlformats.org/officeDocument/2006/relationships/hyperlink" Target="https://publicaccess.bpu.state.nj.us/CaseSummary.aspx?case_id=210930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mailto:maureen.clerc@bpu.nj.gov"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mailto:board.secretary@bpu.nj.gov" TargetMode="External"/><Relationship Id="rId2" Type="http://schemas.openxmlformats.org/officeDocument/2006/relationships/hyperlink" Target="https://publicaccess.bpu.state.nj.us/CaseSummary.aspx?case_id=210930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174054"/>
            <a:ext cx="9144000" cy="1006474"/>
          </a:xfrm>
        </p:spPr>
        <p:txBody>
          <a:bodyPr>
            <a:noAutofit/>
          </a:bodyPr>
          <a:lstStyle/>
          <a:p>
            <a:pPr>
              <a:lnSpc>
                <a:spcPct val="100000"/>
              </a:lnSpc>
            </a:pPr>
            <a:r>
              <a:rPr lang="en-US" sz="3600" b="1" spc="-20" dirty="0"/>
              <a:t>New Jersey Board of Public Utilities</a:t>
            </a:r>
            <a:endParaRPr lang="en-US" sz="3600" dirty="0"/>
          </a:p>
        </p:txBody>
      </p:sp>
      <p:sp>
        <p:nvSpPr>
          <p:cNvPr id="3" name="Subtitle 2"/>
          <p:cNvSpPr>
            <a:spLocks noGrp="1"/>
          </p:cNvSpPr>
          <p:nvPr>
            <p:ph type="subTitle" idx="1"/>
          </p:nvPr>
        </p:nvSpPr>
        <p:spPr>
          <a:xfrm>
            <a:off x="1524000" y="4272604"/>
            <a:ext cx="9144000" cy="2006276"/>
          </a:xfrm>
        </p:spPr>
        <p:txBody>
          <a:bodyPr>
            <a:normAutofit/>
          </a:bodyPr>
          <a:lstStyle/>
          <a:p>
            <a:pPr marL="12700">
              <a:lnSpc>
                <a:spcPct val="100000"/>
              </a:lnSpc>
              <a:spcBef>
                <a:spcPts val="95"/>
              </a:spcBef>
            </a:pPr>
            <a:r>
              <a:rPr lang="en-US" spc="-20" dirty="0"/>
              <a:t>Stakeholder Meeting: February 15, 2023 </a:t>
            </a:r>
            <a:r>
              <a:rPr lang="en-US" spc="-20" dirty="0" smtClean="0"/>
              <a:t>| 10AM</a:t>
            </a:r>
            <a:r>
              <a:rPr lang="en-US" spc="-20" dirty="0"/>
              <a:t/>
            </a:r>
            <a:br>
              <a:rPr lang="en-US" spc="-20" dirty="0"/>
            </a:br>
            <a:r>
              <a:rPr lang="en-US" spc="-20" dirty="0"/>
              <a:t>Universal Service Fund &amp; Fresh Start Programs</a:t>
            </a:r>
            <a:r>
              <a:rPr lang="en-US" sz="4000" spc="-20" dirty="0"/>
              <a:t/>
            </a:r>
            <a:br>
              <a:rPr lang="en-US" sz="4000" spc="-20" dirty="0"/>
            </a:br>
            <a:endParaRPr lang="en-US" sz="4000" spc="-20" dirty="0" smtClean="0"/>
          </a:p>
          <a:p>
            <a:pPr marL="12700">
              <a:lnSpc>
                <a:spcPct val="100000"/>
              </a:lnSpc>
              <a:spcBef>
                <a:spcPts val="95"/>
              </a:spcBef>
            </a:pPr>
            <a:r>
              <a:rPr lang="en-US" spc="-10" dirty="0" smtClean="0">
                <a:latin typeface="Calibri"/>
                <a:cs typeface="Calibri"/>
              </a:rPr>
              <a:t>Presented by: Division</a:t>
            </a:r>
            <a:r>
              <a:rPr lang="en-US" spc="30" dirty="0" smtClean="0">
                <a:latin typeface="Calibri"/>
                <a:cs typeface="Calibri"/>
              </a:rPr>
              <a:t> </a:t>
            </a:r>
            <a:r>
              <a:rPr lang="en-US" spc="-5" dirty="0">
                <a:latin typeface="Calibri"/>
                <a:cs typeface="Calibri"/>
              </a:rPr>
              <a:t>of</a:t>
            </a:r>
            <a:r>
              <a:rPr lang="en-US" dirty="0">
                <a:latin typeface="Calibri"/>
                <a:cs typeface="Calibri"/>
              </a:rPr>
              <a:t> </a:t>
            </a:r>
            <a:r>
              <a:rPr lang="en-US" spc="-15" dirty="0">
                <a:latin typeface="Calibri"/>
                <a:cs typeface="Calibri"/>
              </a:rPr>
              <a:t>Customer</a:t>
            </a:r>
            <a:r>
              <a:rPr lang="en-US" spc="20" dirty="0">
                <a:latin typeface="Calibri"/>
                <a:cs typeface="Calibri"/>
              </a:rPr>
              <a:t> </a:t>
            </a:r>
            <a:r>
              <a:rPr lang="en-US" spc="-15" dirty="0">
                <a:latin typeface="Calibri"/>
                <a:cs typeface="Calibri"/>
              </a:rPr>
              <a:t>Assistance</a:t>
            </a:r>
          </a:p>
          <a:p>
            <a:endParaRPr lang="en-US" dirty="0"/>
          </a:p>
        </p:txBody>
      </p:sp>
    </p:spTree>
    <p:extLst>
      <p:ext uri="{BB962C8B-B14F-4D97-AF65-F5344CB8AC3E}">
        <p14:creationId xmlns:p14="http://schemas.microsoft.com/office/powerpoint/2010/main" val="22080820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15" dirty="0"/>
              <a:t>USF-Fresh</a:t>
            </a:r>
            <a:r>
              <a:rPr lang="en-US" b="1" spc="-55" dirty="0"/>
              <a:t> </a:t>
            </a:r>
            <a:r>
              <a:rPr lang="en-US" b="1" spc="-15" dirty="0"/>
              <a:t>Start</a:t>
            </a:r>
            <a:r>
              <a:rPr lang="en-US" b="1" spc="-20" dirty="0"/>
              <a:t> </a:t>
            </a:r>
            <a:r>
              <a:rPr lang="en-US" b="1" spc="-35" dirty="0"/>
              <a:t>Program: Overview</a:t>
            </a:r>
            <a:endParaRPr lang="en-US" dirty="0"/>
          </a:p>
        </p:txBody>
      </p:sp>
      <p:sp>
        <p:nvSpPr>
          <p:cNvPr id="3" name="Content Placeholder 2"/>
          <p:cNvSpPr>
            <a:spLocks noGrp="1"/>
          </p:cNvSpPr>
          <p:nvPr>
            <p:ph idx="1"/>
          </p:nvPr>
        </p:nvSpPr>
        <p:spPr>
          <a:xfrm>
            <a:off x="838200" y="1468563"/>
            <a:ext cx="10515600" cy="4009127"/>
          </a:xfrm>
        </p:spPr>
        <p:txBody>
          <a:bodyPr>
            <a:noAutofit/>
          </a:bodyPr>
          <a:lstStyle/>
          <a:p>
            <a:pPr marL="0" indent="0">
              <a:buNone/>
            </a:pPr>
            <a:r>
              <a:rPr lang="en-US" sz="2000" dirty="0">
                <a:solidFill>
                  <a:srgbClr val="111111"/>
                </a:solidFill>
                <a:cs typeface="Calibri Light" panose="020F0302020204030204" pitchFamily="34" charset="0"/>
              </a:rPr>
              <a:t>NJBPU created the </a:t>
            </a:r>
            <a:r>
              <a:rPr lang="en-US" sz="2000" b="1" dirty="0">
                <a:solidFill>
                  <a:srgbClr val="111111"/>
                </a:solidFill>
                <a:cs typeface="Calibri Light" panose="020F0302020204030204" pitchFamily="34" charset="0"/>
              </a:rPr>
              <a:t>USF-Fresh Start program </a:t>
            </a:r>
            <a:r>
              <a:rPr lang="en-US" sz="2000" dirty="0">
                <a:solidFill>
                  <a:srgbClr val="111111"/>
                </a:solidFill>
                <a:cs typeface="Calibri Light" panose="020F0302020204030204" pitchFamily="34" charset="0"/>
              </a:rPr>
              <a:t>in 2004 to provide a pathway to arrearage forgiveness for USF enrollees. </a:t>
            </a:r>
            <a:r>
              <a:rPr lang="en-US" sz="2000" dirty="0"/>
              <a:t>To qualify for Fresh Start prior to October 2021, USF customers needed to</a:t>
            </a:r>
            <a:r>
              <a:rPr lang="en-US" sz="2000" dirty="0" smtClean="0"/>
              <a:t>:</a:t>
            </a:r>
          </a:p>
          <a:p>
            <a:pPr marL="0" indent="0">
              <a:buNone/>
            </a:pPr>
            <a:endParaRPr lang="en-US" sz="2000" dirty="0"/>
          </a:p>
          <a:p>
            <a:pPr marL="342900" indent="-342900">
              <a:buAutoNum type="arabicParenR"/>
            </a:pPr>
            <a:r>
              <a:rPr lang="en-US" sz="2000" dirty="0"/>
              <a:t>Be a </a:t>
            </a:r>
            <a:r>
              <a:rPr lang="en-US" sz="2000" u="sng" dirty="0"/>
              <a:t>first-time</a:t>
            </a:r>
            <a:r>
              <a:rPr lang="en-US" sz="2000" dirty="0"/>
              <a:t> USF participating household; and </a:t>
            </a:r>
          </a:p>
          <a:p>
            <a:pPr marL="342900" indent="-342900">
              <a:buAutoNum type="arabicParenR"/>
            </a:pPr>
            <a:r>
              <a:rPr lang="en-US" sz="2000" dirty="0"/>
              <a:t>Owe $60 or more in gas or electric overdue balances at the time of USF enrollment.</a:t>
            </a:r>
          </a:p>
          <a:p>
            <a:endParaRPr lang="en-US" sz="2000" dirty="0"/>
          </a:p>
          <a:p>
            <a:pPr marL="0" indent="0">
              <a:buNone/>
            </a:pPr>
            <a:r>
              <a:rPr lang="en-US" sz="2000" b="1" dirty="0"/>
              <a:t>Benefit Provided:</a:t>
            </a:r>
            <a:r>
              <a:rPr lang="en-US" sz="2000" dirty="0"/>
              <a:t> Any amount the customer owed at the time of USF enrollment was transferred into a Fresh Start account by the utility company. Each month a customer paid only their current monthly charges in full, 1/12 of the overdue balance was forgiven by the utility company, up to a cap of $100 per month. At the end of the program, there was no limit on forgiveness. </a:t>
            </a:r>
            <a:endParaRPr lang="en-US" sz="2000" spc="-10" dirty="0"/>
          </a:p>
          <a:p>
            <a:endParaRPr lang="en-US" sz="2000" dirty="0"/>
          </a:p>
        </p:txBody>
      </p:sp>
    </p:spTree>
    <p:extLst>
      <p:ext uri="{BB962C8B-B14F-4D97-AF65-F5344CB8AC3E}">
        <p14:creationId xmlns:p14="http://schemas.microsoft.com/office/powerpoint/2010/main" val="902566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15" dirty="0"/>
              <a:t>USF-Fresh</a:t>
            </a:r>
            <a:r>
              <a:rPr lang="en-US" b="1" spc="-55" dirty="0"/>
              <a:t> </a:t>
            </a:r>
            <a:r>
              <a:rPr lang="en-US" b="1" spc="-15" dirty="0"/>
              <a:t>Start</a:t>
            </a:r>
            <a:r>
              <a:rPr lang="en-US" b="1" spc="-20" dirty="0"/>
              <a:t> </a:t>
            </a:r>
            <a:r>
              <a:rPr lang="en-US" b="1" spc="-35" dirty="0"/>
              <a:t>Program: Overview</a:t>
            </a:r>
            <a:endParaRPr lang="en-US" dirty="0"/>
          </a:p>
        </p:txBody>
      </p:sp>
      <p:sp>
        <p:nvSpPr>
          <p:cNvPr id="3" name="Content Placeholder 2"/>
          <p:cNvSpPr>
            <a:spLocks noGrp="1"/>
          </p:cNvSpPr>
          <p:nvPr>
            <p:ph idx="1"/>
          </p:nvPr>
        </p:nvSpPr>
        <p:spPr>
          <a:xfrm>
            <a:off x="838200" y="1497965"/>
            <a:ext cx="10515600" cy="3234055"/>
          </a:xfrm>
        </p:spPr>
        <p:txBody>
          <a:bodyPr>
            <a:noAutofit/>
          </a:bodyPr>
          <a:lstStyle/>
          <a:p>
            <a:pPr marL="0" indent="0">
              <a:lnSpc>
                <a:spcPct val="120000"/>
              </a:lnSpc>
              <a:spcBef>
                <a:spcPts val="600"/>
              </a:spcBef>
              <a:spcAft>
                <a:spcPts val="600"/>
              </a:spcAft>
              <a:buNone/>
            </a:pPr>
            <a:r>
              <a:rPr lang="en-US" sz="1800" b="1" dirty="0"/>
              <a:t>3 Month Grace Period: </a:t>
            </a:r>
            <a:r>
              <a:rPr lang="en-US" sz="1800" dirty="0"/>
              <a:t>If a customer has not earned full forgiveness of their overdue  balance at end of 12 month Fresh Start program, they are  given a 3-month grace period. During this time, any payment  received by utility company is applied toward the 12 months of Fresh  Start bills to help customers earn full forgiveness.</a:t>
            </a:r>
          </a:p>
          <a:p>
            <a:pPr marL="0" indent="0">
              <a:lnSpc>
                <a:spcPct val="120000"/>
              </a:lnSpc>
              <a:spcBef>
                <a:spcPts val="30"/>
              </a:spcBef>
              <a:buNone/>
            </a:pPr>
            <a:endParaRPr lang="en-US" sz="1800" b="1" dirty="0"/>
          </a:p>
          <a:p>
            <a:pPr marL="0" indent="0">
              <a:lnSpc>
                <a:spcPct val="120000"/>
              </a:lnSpc>
              <a:spcBef>
                <a:spcPts val="30"/>
              </a:spcBef>
              <a:buNone/>
            </a:pPr>
            <a:r>
              <a:rPr lang="en-US" sz="1800" b="1" dirty="0"/>
              <a:t>Non-Compliance</a:t>
            </a:r>
            <a:r>
              <a:rPr lang="en-US" sz="1800" b="1" dirty="0" smtClean="0"/>
              <a:t>:</a:t>
            </a:r>
            <a:endParaRPr lang="en-US" sz="1800" dirty="0"/>
          </a:p>
          <a:p>
            <a:pPr marL="241300" marR="224154" indent="-229235">
              <a:lnSpc>
                <a:spcPct val="120000"/>
              </a:lnSpc>
              <a:spcBef>
                <a:spcPts val="5"/>
              </a:spcBef>
              <a:buFont typeface="Arial"/>
              <a:buChar char="•"/>
              <a:tabLst>
                <a:tab pos="241300" algn="l"/>
                <a:tab pos="241935" algn="l"/>
              </a:tabLst>
            </a:pPr>
            <a:r>
              <a:rPr lang="en-US" sz="1800" dirty="0"/>
              <a:t>Customers cannot be shut off for their Fresh Start balance  during the program, however at the end of 15-month program, any overdue balance that has not been forgiven is  restored to account as due</a:t>
            </a:r>
            <a:r>
              <a:rPr lang="en-US" sz="1800" dirty="0" smtClean="0"/>
              <a:t>.</a:t>
            </a:r>
            <a:endParaRPr lang="en-US" sz="1800" dirty="0"/>
          </a:p>
          <a:p>
            <a:pPr marL="241300" marR="20955" indent="-229235">
              <a:lnSpc>
                <a:spcPct val="120000"/>
              </a:lnSpc>
              <a:spcBef>
                <a:spcPts val="994"/>
              </a:spcBef>
              <a:buFont typeface="Arial"/>
              <a:buChar char="•"/>
              <a:tabLst>
                <a:tab pos="241300" algn="l"/>
                <a:tab pos="241935" algn="l"/>
              </a:tabLst>
            </a:pPr>
            <a:r>
              <a:rPr lang="en-US" sz="1800" dirty="0"/>
              <a:t>Customers cannot be removed from the Fresh Start program  for non-payment; their opportunity to earn forgiveness simply  expires at the end of the 15-month Fresh Start program </a:t>
            </a:r>
            <a:r>
              <a:rPr lang="en-US" sz="1800" dirty="0" smtClean="0"/>
              <a:t>period</a:t>
            </a:r>
            <a:r>
              <a:rPr lang="en-US" sz="1800" dirty="0"/>
              <a:t>.</a:t>
            </a:r>
          </a:p>
          <a:p>
            <a:pPr>
              <a:lnSpc>
                <a:spcPct val="120000"/>
              </a:lnSpc>
            </a:pPr>
            <a:endParaRPr lang="en-US" sz="1800" dirty="0"/>
          </a:p>
        </p:txBody>
      </p:sp>
    </p:spTree>
    <p:extLst>
      <p:ext uri="{BB962C8B-B14F-4D97-AF65-F5344CB8AC3E}">
        <p14:creationId xmlns:p14="http://schemas.microsoft.com/office/powerpoint/2010/main" val="1805162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kern="0" dirty="0"/>
              <a:t>Fresh Start: Pandemic-Related </a:t>
            </a:r>
            <a:r>
              <a:rPr lang="en-US" b="1" kern="0" dirty="0" smtClean="0"/>
              <a:t>Expansions</a:t>
            </a:r>
            <a:endParaRPr lang="en-US" dirty="0"/>
          </a:p>
        </p:txBody>
      </p:sp>
      <p:sp>
        <p:nvSpPr>
          <p:cNvPr id="3" name="Content Placeholder 2"/>
          <p:cNvSpPr>
            <a:spLocks noGrp="1"/>
          </p:cNvSpPr>
          <p:nvPr>
            <p:ph idx="1"/>
          </p:nvPr>
        </p:nvSpPr>
        <p:spPr/>
        <p:txBody>
          <a:bodyPr>
            <a:normAutofit fontScale="62500" lnSpcReduction="20000"/>
          </a:bodyPr>
          <a:lstStyle/>
          <a:p>
            <a:pPr marL="0" indent="0">
              <a:lnSpc>
                <a:spcPct val="120000"/>
              </a:lnSpc>
              <a:buNone/>
            </a:pPr>
            <a:r>
              <a:rPr lang="en-US" dirty="0"/>
              <a:t>Due to the Covid-19 Pandemic and the resulting  spike in customer arrearages, the Board also temporarily expanded the Fresh Start  program  as follows:</a:t>
            </a:r>
          </a:p>
          <a:p>
            <a:pPr>
              <a:lnSpc>
                <a:spcPct val="120000"/>
              </a:lnSpc>
            </a:pPr>
            <a:endParaRPr lang="en-US" dirty="0"/>
          </a:p>
          <a:p>
            <a:pPr marL="342900" indent="-342900">
              <a:lnSpc>
                <a:spcPct val="120000"/>
              </a:lnSpc>
              <a:buAutoNum type="arabicParenR"/>
            </a:pPr>
            <a:r>
              <a:rPr lang="en-US" dirty="0"/>
              <a:t>Removed the requirement of first-time participation in USF so any USF enrollee could access Fresh Start if they owed $60 or more in overdue balances;  </a:t>
            </a:r>
          </a:p>
          <a:p>
            <a:pPr marL="342900" indent="-342900">
              <a:lnSpc>
                <a:spcPct val="120000"/>
              </a:lnSpc>
              <a:buAutoNum type="arabicParenR"/>
            </a:pPr>
            <a:r>
              <a:rPr lang="en-US" dirty="0"/>
              <a:t>Removed the $100 cap on monthly Fresh Start forgiveness so that 1/12 of the overdue balance is forgiven each month customer pays only current charges; and </a:t>
            </a:r>
          </a:p>
          <a:p>
            <a:pPr marL="342900" indent="-342900">
              <a:lnSpc>
                <a:spcPct val="120000"/>
              </a:lnSpc>
              <a:buAutoNum type="arabicParenR"/>
            </a:pPr>
            <a:r>
              <a:rPr lang="en-US" dirty="0"/>
              <a:t>Directed utilities to provide federal arrearage forgiveness to Fresh Start balances before current balances</a:t>
            </a:r>
            <a:r>
              <a:rPr lang="en-US" dirty="0" smtClean="0"/>
              <a:t>.</a:t>
            </a:r>
            <a:endParaRPr lang="en-US" dirty="0"/>
          </a:p>
        </p:txBody>
      </p:sp>
    </p:spTree>
    <p:extLst>
      <p:ext uri="{BB962C8B-B14F-4D97-AF65-F5344CB8AC3E}">
        <p14:creationId xmlns:p14="http://schemas.microsoft.com/office/powerpoint/2010/main" val="2746835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15" dirty="0"/>
              <a:t>USF &amp; Fresh</a:t>
            </a:r>
            <a:r>
              <a:rPr lang="en-US" b="1" spc="-55" dirty="0"/>
              <a:t> </a:t>
            </a:r>
            <a:r>
              <a:rPr lang="en-US" b="1" spc="-15" dirty="0"/>
              <a:t>Start</a:t>
            </a:r>
            <a:r>
              <a:rPr lang="en-US" b="1" spc="-20" dirty="0"/>
              <a:t>: Expansion Period </a:t>
            </a:r>
            <a:endParaRPr lang="en-US" dirty="0"/>
          </a:p>
        </p:txBody>
      </p:sp>
      <p:sp>
        <p:nvSpPr>
          <p:cNvPr id="3" name="Content Placeholder 2"/>
          <p:cNvSpPr>
            <a:spLocks noGrp="1"/>
          </p:cNvSpPr>
          <p:nvPr>
            <p:ph idx="1"/>
          </p:nvPr>
        </p:nvSpPr>
        <p:spPr>
          <a:xfrm>
            <a:off x="838200" y="1581785"/>
            <a:ext cx="10515600" cy="3234055"/>
          </a:xfrm>
        </p:spPr>
        <p:txBody>
          <a:bodyPr>
            <a:noAutofit/>
          </a:bodyPr>
          <a:lstStyle/>
          <a:p>
            <a:pPr marL="0" indent="0">
              <a:lnSpc>
                <a:spcPct val="120000"/>
              </a:lnSpc>
              <a:spcBef>
                <a:spcPts val="30"/>
              </a:spcBef>
              <a:buNone/>
            </a:pPr>
            <a:r>
              <a:rPr lang="en-US" sz="2400" dirty="0"/>
              <a:t>The Board indicated these program expansions would be temporary beginning October 1, 2021 and expiring September 30, 2023. If the Board takes no action, the former program parameters will resume on October 1, 2023.</a:t>
            </a:r>
          </a:p>
          <a:p>
            <a:pPr marL="0" indent="0">
              <a:lnSpc>
                <a:spcPct val="120000"/>
              </a:lnSpc>
              <a:spcBef>
                <a:spcPts val="30"/>
              </a:spcBef>
              <a:buNone/>
            </a:pPr>
            <a:endParaRPr lang="en-US" sz="2400" dirty="0"/>
          </a:p>
          <a:p>
            <a:pPr marL="0" indent="0">
              <a:lnSpc>
                <a:spcPct val="120000"/>
              </a:lnSpc>
              <a:spcBef>
                <a:spcPts val="30"/>
              </a:spcBef>
              <a:buNone/>
            </a:pPr>
            <a:r>
              <a:rPr lang="en-US" sz="2400" dirty="0"/>
              <a:t>Therefore</a:t>
            </a:r>
            <a:r>
              <a:rPr lang="en-US" sz="2400" dirty="0"/>
              <a:t>, before these program expansions expire, Board Staff is seeking public input regarding the programs’ future and is also providing benefit and cost impacts of these expansions during the period of 10/1/21-9/30/23</a:t>
            </a:r>
            <a:r>
              <a:rPr lang="en-US" sz="2400" dirty="0"/>
              <a:t>.</a:t>
            </a:r>
            <a:endParaRPr lang="en-US" sz="2400" dirty="0"/>
          </a:p>
        </p:txBody>
      </p:sp>
    </p:spTree>
    <p:extLst>
      <p:ext uri="{BB962C8B-B14F-4D97-AF65-F5344CB8AC3E}">
        <p14:creationId xmlns:p14="http://schemas.microsoft.com/office/powerpoint/2010/main" val="1202864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Impact: USF Enrollment</a:t>
            </a:r>
          </a:p>
        </p:txBody>
      </p:sp>
      <p:sp>
        <p:nvSpPr>
          <p:cNvPr id="3" name="Content Placeholder 2"/>
          <p:cNvSpPr>
            <a:spLocks noGrp="1"/>
          </p:cNvSpPr>
          <p:nvPr>
            <p:ph idx="1"/>
          </p:nvPr>
        </p:nvSpPr>
        <p:spPr>
          <a:xfrm>
            <a:off x="838200" y="1754505"/>
            <a:ext cx="11109960" cy="501015"/>
          </a:xfrm>
        </p:spPr>
        <p:txBody>
          <a:bodyPr/>
          <a:lstStyle/>
          <a:p>
            <a:pPr marL="0" indent="0">
              <a:buNone/>
            </a:pPr>
            <a:r>
              <a:rPr lang="en-US" dirty="0">
                <a:ea typeface="Calibri" panose="020F0502020204030204" pitchFamily="34" charset="0"/>
              </a:rPr>
              <a:t>Enrollment in USF increased by 97 percent during Expansion Year 1</a:t>
            </a:r>
            <a:endParaRPr lang="en-US" dirty="0"/>
          </a:p>
          <a:p>
            <a:endParaRPr lang="en-US" dirty="0"/>
          </a:p>
        </p:txBody>
      </p:sp>
      <p:graphicFrame>
        <p:nvGraphicFramePr>
          <p:cNvPr id="4" name="Table 3">
            <a:extLst>
              <a:ext uri="{FF2B5EF4-FFF2-40B4-BE49-F238E27FC236}">
                <a16:creationId xmlns:a16="http://schemas.microsoft.com/office/drawing/2014/main" id="{B9778D87-379B-8D72-CE82-D31ECD07955F}"/>
              </a:ext>
            </a:extLst>
          </p:cNvPr>
          <p:cNvGraphicFramePr>
            <a:graphicFrameLocks noGrp="1"/>
          </p:cNvGraphicFramePr>
          <p:nvPr>
            <p:extLst>
              <p:ext uri="{D42A27DB-BD31-4B8C-83A1-F6EECF244321}">
                <p14:modId xmlns:p14="http://schemas.microsoft.com/office/powerpoint/2010/main" val="2407012695"/>
              </p:ext>
            </p:extLst>
          </p:nvPr>
        </p:nvGraphicFramePr>
        <p:xfrm>
          <a:off x="2705100" y="2362200"/>
          <a:ext cx="6781800" cy="2921000"/>
        </p:xfrm>
        <a:graphic>
          <a:graphicData uri="http://schemas.openxmlformats.org/drawingml/2006/table">
            <a:tbl>
              <a:tblPr firstRow="1" firstCol="1" bandRow="1">
                <a:tableStyleId>{5C22544A-7EE6-4342-B048-85BDC9FD1C3A}</a:tableStyleId>
              </a:tblPr>
              <a:tblGrid>
                <a:gridCol w="3389747">
                  <a:extLst>
                    <a:ext uri="{9D8B030D-6E8A-4147-A177-3AD203B41FA5}">
                      <a16:colId xmlns:a16="http://schemas.microsoft.com/office/drawing/2014/main" val="663828647"/>
                    </a:ext>
                  </a:extLst>
                </a:gridCol>
                <a:gridCol w="3392053">
                  <a:extLst>
                    <a:ext uri="{9D8B030D-6E8A-4147-A177-3AD203B41FA5}">
                      <a16:colId xmlns:a16="http://schemas.microsoft.com/office/drawing/2014/main" val="1955650553"/>
                    </a:ext>
                  </a:extLst>
                </a:gridCol>
              </a:tblGrid>
              <a:tr h="730250">
                <a:tc>
                  <a:txBody>
                    <a:bodyPr/>
                    <a:lstStyle/>
                    <a:p>
                      <a:pPr marL="0" marR="0" algn="ctr">
                        <a:lnSpc>
                          <a:spcPct val="115000"/>
                        </a:lnSpc>
                        <a:spcBef>
                          <a:spcPts val="0"/>
                        </a:spcBef>
                        <a:spcAft>
                          <a:spcPts val="0"/>
                        </a:spcAft>
                      </a:pPr>
                      <a:r>
                        <a:rPr lang="en-US" sz="2000" dirty="0">
                          <a:effectLst/>
                        </a:rPr>
                        <a:t>USF Enrollment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Households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90852791"/>
                  </a:ext>
                </a:extLst>
              </a:tr>
              <a:tr h="730250">
                <a:tc>
                  <a:txBody>
                    <a:bodyPr/>
                    <a:lstStyle/>
                    <a:p>
                      <a:pPr marL="0" marR="0" algn="ctr">
                        <a:lnSpc>
                          <a:spcPct val="115000"/>
                        </a:lnSpc>
                        <a:spcBef>
                          <a:spcPts val="0"/>
                        </a:spcBef>
                        <a:spcAft>
                          <a:spcPts val="0"/>
                        </a:spcAft>
                      </a:pPr>
                      <a:r>
                        <a:rPr lang="en-US" sz="2000" dirty="0">
                          <a:effectLst/>
                        </a:rPr>
                        <a:t>Pre-Expansion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147,139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58180932"/>
                  </a:ext>
                </a:extLst>
              </a:tr>
              <a:tr h="730250">
                <a:tc>
                  <a:txBody>
                    <a:bodyPr/>
                    <a:lstStyle/>
                    <a:p>
                      <a:pPr marL="0" marR="0" algn="ctr">
                        <a:lnSpc>
                          <a:spcPct val="115000"/>
                        </a:lnSpc>
                        <a:spcBef>
                          <a:spcPts val="0"/>
                        </a:spcBef>
                        <a:spcAft>
                          <a:spcPts val="0"/>
                        </a:spcAft>
                      </a:pPr>
                      <a:r>
                        <a:rPr lang="en-US" sz="2000" dirty="0">
                          <a:effectLst/>
                        </a:rPr>
                        <a:t>Expansion Year 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289,788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6830669"/>
                  </a:ext>
                </a:extLst>
              </a:tr>
              <a:tr h="730250">
                <a:tc>
                  <a:txBody>
                    <a:bodyPr/>
                    <a:lstStyle/>
                    <a:p>
                      <a:pPr marL="0" marR="0" algn="ctr">
                        <a:lnSpc>
                          <a:spcPct val="115000"/>
                        </a:lnSpc>
                        <a:spcBef>
                          <a:spcPts val="0"/>
                        </a:spcBef>
                        <a:spcAft>
                          <a:spcPts val="0"/>
                        </a:spcAft>
                      </a:pPr>
                      <a:r>
                        <a:rPr lang="en-US" sz="2000">
                          <a:effectLst/>
                        </a:rPr>
                        <a:t>Percentage Change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97%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90692419"/>
                  </a:ext>
                </a:extLst>
              </a:tr>
            </a:tbl>
          </a:graphicData>
        </a:graphic>
      </p:graphicFrame>
    </p:spTree>
    <p:extLst>
      <p:ext uri="{BB962C8B-B14F-4D97-AF65-F5344CB8AC3E}">
        <p14:creationId xmlns:p14="http://schemas.microsoft.com/office/powerpoint/2010/main" val="2221330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Impact: USF Benefits</a:t>
            </a:r>
          </a:p>
        </p:txBody>
      </p:sp>
      <p:sp>
        <p:nvSpPr>
          <p:cNvPr id="3" name="Content Placeholder 2"/>
          <p:cNvSpPr>
            <a:spLocks noGrp="1"/>
          </p:cNvSpPr>
          <p:nvPr>
            <p:ph idx="1"/>
          </p:nvPr>
        </p:nvSpPr>
        <p:spPr>
          <a:xfrm>
            <a:off x="838200" y="1825625"/>
            <a:ext cx="10515600" cy="714375"/>
          </a:xfrm>
        </p:spPr>
        <p:txBody>
          <a:bodyPr/>
          <a:lstStyle/>
          <a:p>
            <a:pPr marL="0" indent="0">
              <a:buNone/>
            </a:pPr>
            <a:r>
              <a:rPr lang="en-US" dirty="0">
                <a:ea typeface="Calibri" panose="020F0502020204030204" pitchFamily="34" charset="0"/>
              </a:rPr>
              <a:t>USF benefits increased by 38 percent during Expansion Year </a:t>
            </a:r>
            <a:r>
              <a:rPr lang="en-US" dirty="0" smtClean="0">
                <a:ea typeface="Calibri" panose="020F0502020204030204" pitchFamily="34" charset="0"/>
              </a:rPr>
              <a:t>1</a:t>
            </a:r>
            <a:endParaRPr lang="en-US" dirty="0"/>
          </a:p>
        </p:txBody>
      </p:sp>
      <p:graphicFrame>
        <p:nvGraphicFramePr>
          <p:cNvPr id="4" name="Table 3">
            <a:extLst>
              <a:ext uri="{FF2B5EF4-FFF2-40B4-BE49-F238E27FC236}">
                <a16:creationId xmlns:a16="http://schemas.microsoft.com/office/drawing/2014/main" id="{2EEAE0B0-F384-5BBB-E61A-5F61849B2E81}"/>
              </a:ext>
            </a:extLst>
          </p:cNvPr>
          <p:cNvGraphicFramePr>
            <a:graphicFrameLocks noGrp="1"/>
          </p:cNvGraphicFramePr>
          <p:nvPr>
            <p:extLst>
              <p:ext uri="{D42A27DB-BD31-4B8C-83A1-F6EECF244321}">
                <p14:modId xmlns:p14="http://schemas.microsoft.com/office/powerpoint/2010/main" val="4108399259"/>
              </p:ext>
            </p:extLst>
          </p:nvPr>
        </p:nvGraphicFramePr>
        <p:xfrm>
          <a:off x="2362200" y="2428240"/>
          <a:ext cx="7467600" cy="2865120"/>
        </p:xfrm>
        <a:graphic>
          <a:graphicData uri="http://schemas.openxmlformats.org/drawingml/2006/table">
            <a:tbl>
              <a:tblPr firstRow="1" firstCol="1" bandRow="1">
                <a:tableStyleId>{5C22544A-7EE6-4342-B048-85BDC9FD1C3A}</a:tableStyleId>
              </a:tblPr>
              <a:tblGrid>
                <a:gridCol w="3732532">
                  <a:extLst>
                    <a:ext uri="{9D8B030D-6E8A-4147-A177-3AD203B41FA5}">
                      <a16:colId xmlns:a16="http://schemas.microsoft.com/office/drawing/2014/main" val="3633617561"/>
                    </a:ext>
                  </a:extLst>
                </a:gridCol>
                <a:gridCol w="3735068">
                  <a:extLst>
                    <a:ext uri="{9D8B030D-6E8A-4147-A177-3AD203B41FA5}">
                      <a16:colId xmlns:a16="http://schemas.microsoft.com/office/drawing/2014/main" val="1898403047"/>
                    </a:ext>
                  </a:extLst>
                </a:gridCol>
              </a:tblGrid>
              <a:tr h="716280">
                <a:tc>
                  <a:txBody>
                    <a:bodyPr/>
                    <a:lstStyle/>
                    <a:p>
                      <a:pPr marL="0" marR="0" algn="ctr">
                        <a:lnSpc>
                          <a:spcPct val="115000"/>
                        </a:lnSpc>
                        <a:spcBef>
                          <a:spcPts val="0"/>
                        </a:spcBef>
                        <a:spcAft>
                          <a:spcPts val="0"/>
                        </a:spcAft>
                      </a:pPr>
                      <a:r>
                        <a:rPr lang="en-US" sz="2000" dirty="0">
                          <a:effectLst/>
                        </a:rPr>
                        <a:t>USF Benefits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Dollars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52405641"/>
                  </a:ext>
                </a:extLst>
              </a:tr>
              <a:tr h="716280">
                <a:tc>
                  <a:txBody>
                    <a:bodyPr/>
                    <a:lstStyle/>
                    <a:p>
                      <a:pPr marL="0" marR="0" algn="ctr">
                        <a:lnSpc>
                          <a:spcPct val="115000"/>
                        </a:lnSpc>
                        <a:spcBef>
                          <a:spcPts val="0"/>
                        </a:spcBef>
                        <a:spcAft>
                          <a:spcPts val="0"/>
                        </a:spcAft>
                      </a:pPr>
                      <a:r>
                        <a:rPr lang="en-US" sz="2000">
                          <a:effectLst/>
                        </a:rPr>
                        <a:t>Pre-Expansion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$105,808,543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33994735"/>
                  </a:ext>
                </a:extLst>
              </a:tr>
              <a:tr h="716280">
                <a:tc>
                  <a:txBody>
                    <a:bodyPr/>
                    <a:lstStyle/>
                    <a:p>
                      <a:pPr marL="0" marR="0" algn="ctr">
                        <a:lnSpc>
                          <a:spcPct val="115000"/>
                        </a:lnSpc>
                        <a:spcBef>
                          <a:spcPts val="0"/>
                        </a:spcBef>
                        <a:spcAft>
                          <a:spcPts val="0"/>
                        </a:spcAft>
                      </a:pPr>
                      <a:r>
                        <a:rPr lang="en-US" sz="2000">
                          <a:effectLst/>
                        </a:rPr>
                        <a:t>Expansion Year 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$146,431,260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17258612"/>
                  </a:ext>
                </a:extLst>
              </a:tr>
              <a:tr h="716280">
                <a:tc>
                  <a:txBody>
                    <a:bodyPr/>
                    <a:lstStyle/>
                    <a:p>
                      <a:pPr marL="0" marR="0" algn="ctr">
                        <a:lnSpc>
                          <a:spcPct val="115000"/>
                        </a:lnSpc>
                        <a:spcBef>
                          <a:spcPts val="0"/>
                        </a:spcBef>
                        <a:spcAft>
                          <a:spcPts val="0"/>
                        </a:spcAft>
                      </a:pPr>
                      <a:r>
                        <a:rPr lang="en-US" sz="2000">
                          <a:effectLst/>
                        </a:rPr>
                        <a:t>Percentage Change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38%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65074639"/>
                  </a:ext>
                </a:extLst>
              </a:tr>
            </a:tbl>
          </a:graphicData>
        </a:graphic>
      </p:graphicFrame>
    </p:spTree>
    <p:extLst>
      <p:ext uri="{BB962C8B-B14F-4D97-AF65-F5344CB8AC3E}">
        <p14:creationId xmlns:p14="http://schemas.microsoft.com/office/powerpoint/2010/main" val="3158974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Impact: USF Benefits</a:t>
            </a:r>
          </a:p>
        </p:txBody>
      </p:sp>
      <p:sp>
        <p:nvSpPr>
          <p:cNvPr id="3" name="Content Placeholder 2"/>
          <p:cNvSpPr>
            <a:spLocks noGrp="1"/>
          </p:cNvSpPr>
          <p:nvPr>
            <p:ph idx="1"/>
          </p:nvPr>
        </p:nvSpPr>
        <p:spPr>
          <a:xfrm>
            <a:off x="838200" y="1693545"/>
            <a:ext cx="10515600" cy="897255"/>
          </a:xfrm>
        </p:spPr>
        <p:txBody>
          <a:bodyPr/>
          <a:lstStyle/>
          <a:p>
            <a:pPr marL="0" indent="0">
              <a:buNone/>
            </a:pPr>
            <a:r>
              <a:rPr lang="en-US" dirty="0">
                <a:ea typeface="Calibri" panose="020F0502020204030204" pitchFamily="34" charset="0"/>
              </a:rPr>
              <a:t>USF Fresh Start forgiveness dollars increased by 1,247 percent during Expansion Year </a:t>
            </a:r>
            <a:r>
              <a:rPr lang="en-US" dirty="0" smtClean="0">
                <a:ea typeface="Calibri" panose="020F0502020204030204" pitchFamily="34" charset="0"/>
              </a:rPr>
              <a:t>1</a:t>
            </a:r>
            <a:endParaRPr lang="en-US" dirty="0"/>
          </a:p>
        </p:txBody>
      </p:sp>
      <p:graphicFrame>
        <p:nvGraphicFramePr>
          <p:cNvPr id="4" name="Table 3">
            <a:extLst>
              <a:ext uri="{FF2B5EF4-FFF2-40B4-BE49-F238E27FC236}">
                <a16:creationId xmlns:a16="http://schemas.microsoft.com/office/drawing/2014/main" id="{2DB4DF86-8174-DDF9-A87D-90E623194E20}"/>
              </a:ext>
            </a:extLst>
          </p:cNvPr>
          <p:cNvGraphicFramePr>
            <a:graphicFrameLocks noGrp="1"/>
          </p:cNvGraphicFramePr>
          <p:nvPr>
            <p:extLst>
              <p:ext uri="{D42A27DB-BD31-4B8C-83A1-F6EECF244321}">
                <p14:modId xmlns:p14="http://schemas.microsoft.com/office/powerpoint/2010/main" val="2411696501"/>
              </p:ext>
            </p:extLst>
          </p:nvPr>
        </p:nvGraphicFramePr>
        <p:xfrm>
          <a:off x="2748280" y="2722880"/>
          <a:ext cx="6695440" cy="2631440"/>
        </p:xfrm>
        <a:graphic>
          <a:graphicData uri="http://schemas.openxmlformats.org/drawingml/2006/table">
            <a:tbl>
              <a:tblPr firstRow="1" firstCol="1" bandRow="1">
                <a:tableStyleId>{5C22544A-7EE6-4342-B048-85BDC9FD1C3A}</a:tableStyleId>
              </a:tblPr>
              <a:tblGrid>
                <a:gridCol w="3346583">
                  <a:extLst>
                    <a:ext uri="{9D8B030D-6E8A-4147-A177-3AD203B41FA5}">
                      <a16:colId xmlns:a16="http://schemas.microsoft.com/office/drawing/2014/main" val="1961374653"/>
                    </a:ext>
                  </a:extLst>
                </a:gridCol>
                <a:gridCol w="3348857">
                  <a:extLst>
                    <a:ext uri="{9D8B030D-6E8A-4147-A177-3AD203B41FA5}">
                      <a16:colId xmlns:a16="http://schemas.microsoft.com/office/drawing/2014/main" val="868942517"/>
                    </a:ext>
                  </a:extLst>
                </a:gridCol>
              </a:tblGrid>
              <a:tr h="657860">
                <a:tc>
                  <a:txBody>
                    <a:bodyPr/>
                    <a:lstStyle/>
                    <a:p>
                      <a:pPr marL="0" marR="0" algn="ctr">
                        <a:lnSpc>
                          <a:spcPct val="115000"/>
                        </a:lnSpc>
                        <a:spcBef>
                          <a:spcPts val="0"/>
                        </a:spcBef>
                        <a:spcAft>
                          <a:spcPts val="0"/>
                        </a:spcAft>
                      </a:pPr>
                      <a:r>
                        <a:rPr lang="en-US" sz="2000">
                          <a:effectLst/>
                        </a:rPr>
                        <a:t>Fresh Start Benefits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Dollars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26277476"/>
                  </a:ext>
                </a:extLst>
              </a:tr>
              <a:tr h="657860">
                <a:tc>
                  <a:txBody>
                    <a:bodyPr/>
                    <a:lstStyle/>
                    <a:p>
                      <a:pPr marL="0" marR="0" algn="ctr">
                        <a:lnSpc>
                          <a:spcPct val="115000"/>
                        </a:lnSpc>
                        <a:spcBef>
                          <a:spcPts val="0"/>
                        </a:spcBef>
                        <a:spcAft>
                          <a:spcPts val="0"/>
                        </a:spcAft>
                      </a:pPr>
                      <a:r>
                        <a:rPr lang="en-US" sz="2000">
                          <a:effectLst/>
                        </a:rPr>
                        <a:t>Pre-Expansion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$3,788,641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89229602"/>
                  </a:ext>
                </a:extLst>
              </a:tr>
              <a:tr h="657860">
                <a:tc>
                  <a:txBody>
                    <a:bodyPr/>
                    <a:lstStyle/>
                    <a:p>
                      <a:pPr marL="0" marR="0" algn="ctr">
                        <a:lnSpc>
                          <a:spcPct val="115000"/>
                        </a:lnSpc>
                        <a:spcBef>
                          <a:spcPts val="0"/>
                        </a:spcBef>
                        <a:spcAft>
                          <a:spcPts val="0"/>
                        </a:spcAft>
                      </a:pPr>
                      <a:r>
                        <a:rPr lang="en-US" sz="2000">
                          <a:effectLst/>
                        </a:rPr>
                        <a:t>Expansion Year 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$51,039,219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55965606"/>
                  </a:ext>
                </a:extLst>
              </a:tr>
              <a:tr h="657860">
                <a:tc>
                  <a:txBody>
                    <a:bodyPr/>
                    <a:lstStyle/>
                    <a:p>
                      <a:pPr marL="0" marR="0" algn="ctr">
                        <a:lnSpc>
                          <a:spcPct val="115000"/>
                        </a:lnSpc>
                        <a:spcBef>
                          <a:spcPts val="0"/>
                        </a:spcBef>
                        <a:spcAft>
                          <a:spcPts val="0"/>
                        </a:spcAft>
                      </a:pPr>
                      <a:r>
                        <a:rPr lang="en-US" sz="2000">
                          <a:effectLst/>
                        </a:rPr>
                        <a:t>Percentage Change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1,247%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44568280"/>
                  </a:ext>
                </a:extLst>
              </a:tr>
            </a:tbl>
          </a:graphicData>
        </a:graphic>
      </p:graphicFrame>
    </p:spTree>
    <p:extLst>
      <p:ext uri="{BB962C8B-B14F-4D97-AF65-F5344CB8AC3E}">
        <p14:creationId xmlns:p14="http://schemas.microsoft.com/office/powerpoint/2010/main" val="2733332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Impact: USF Benefits</a:t>
            </a:r>
            <a:endParaRPr lang="en-US" dirty="0"/>
          </a:p>
        </p:txBody>
      </p:sp>
      <p:sp>
        <p:nvSpPr>
          <p:cNvPr id="3" name="Content Placeholder 2"/>
          <p:cNvSpPr>
            <a:spLocks noGrp="1"/>
          </p:cNvSpPr>
          <p:nvPr>
            <p:ph idx="1"/>
          </p:nvPr>
        </p:nvSpPr>
        <p:spPr>
          <a:xfrm>
            <a:off x="838200" y="1825625"/>
            <a:ext cx="10515600" cy="978535"/>
          </a:xfrm>
        </p:spPr>
        <p:txBody>
          <a:bodyPr/>
          <a:lstStyle/>
          <a:p>
            <a:pPr marL="0" indent="0">
              <a:buNone/>
            </a:pPr>
            <a:r>
              <a:rPr lang="en-US" dirty="0">
                <a:ea typeface="Calibri" panose="020F0502020204030204" pitchFamily="34" charset="0"/>
              </a:rPr>
              <a:t>Total USF and Fresh Start forgiveness dollars increased by 80 percent during Expansion Year 1</a:t>
            </a:r>
            <a:endParaRPr lang="en-US" dirty="0"/>
          </a:p>
          <a:p>
            <a:endParaRPr lang="en-US" dirty="0"/>
          </a:p>
        </p:txBody>
      </p:sp>
      <p:graphicFrame>
        <p:nvGraphicFramePr>
          <p:cNvPr id="4" name="Table 3">
            <a:extLst>
              <a:ext uri="{FF2B5EF4-FFF2-40B4-BE49-F238E27FC236}">
                <a16:creationId xmlns:a16="http://schemas.microsoft.com/office/drawing/2014/main" id="{F6DA71D5-5DA1-6F80-1297-367D37D0BBD0}"/>
              </a:ext>
            </a:extLst>
          </p:cNvPr>
          <p:cNvGraphicFramePr>
            <a:graphicFrameLocks noGrp="1"/>
          </p:cNvGraphicFramePr>
          <p:nvPr>
            <p:extLst>
              <p:ext uri="{D42A27DB-BD31-4B8C-83A1-F6EECF244321}">
                <p14:modId xmlns:p14="http://schemas.microsoft.com/office/powerpoint/2010/main" val="4256081416"/>
              </p:ext>
            </p:extLst>
          </p:nvPr>
        </p:nvGraphicFramePr>
        <p:xfrm>
          <a:off x="2407920" y="2939097"/>
          <a:ext cx="7376160" cy="2382520"/>
        </p:xfrm>
        <a:graphic>
          <a:graphicData uri="http://schemas.openxmlformats.org/drawingml/2006/table">
            <a:tbl>
              <a:tblPr firstRow="1" firstCol="1" bandRow="1">
                <a:tableStyleId>{5C22544A-7EE6-4342-B048-85BDC9FD1C3A}</a:tableStyleId>
              </a:tblPr>
              <a:tblGrid>
                <a:gridCol w="3686827">
                  <a:extLst>
                    <a:ext uri="{9D8B030D-6E8A-4147-A177-3AD203B41FA5}">
                      <a16:colId xmlns:a16="http://schemas.microsoft.com/office/drawing/2014/main" val="3512059719"/>
                    </a:ext>
                  </a:extLst>
                </a:gridCol>
                <a:gridCol w="3689333">
                  <a:extLst>
                    <a:ext uri="{9D8B030D-6E8A-4147-A177-3AD203B41FA5}">
                      <a16:colId xmlns:a16="http://schemas.microsoft.com/office/drawing/2014/main" val="426146123"/>
                    </a:ext>
                  </a:extLst>
                </a:gridCol>
              </a:tblGrid>
              <a:tr h="595630">
                <a:tc>
                  <a:txBody>
                    <a:bodyPr/>
                    <a:lstStyle/>
                    <a:p>
                      <a:pPr marL="0" marR="0" algn="ctr">
                        <a:lnSpc>
                          <a:spcPct val="115000"/>
                        </a:lnSpc>
                        <a:spcBef>
                          <a:spcPts val="0"/>
                        </a:spcBef>
                        <a:spcAft>
                          <a:spcPts val="0"/>
                        </a:spcAft>
                      </a:pPr>
                      <a:r>
                        <a:rPr lang="en-US" sz="2000" dirty="0">
                          <a:effectLst/>
                        </a:rPr>
                        <a:t>USF &amp; Fresh Start Benefits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Dollars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62733317"/>
                  </a:ext>
                </a:extLst>
              </a:tr>
              <a:tr h="595630">
                <a:tc>
                  <a:txBody>
                    <a:bodyPr/>
                    <a:lstStyle/>
                    <a:p>
                      <a:pPr marL="0" marR="0" algn="ctr">
                        <a:lnSpc>
                          <a:spcPct val="115000"/>
                        </a:lnSpc>
                        <a:spcBef>
                          <a:spcPts val="0"/>
                        </a:spcBef>
                        <a:spcAft>
                          <a:spcPts val="0"/>
                        </a:spcAft>
                      </a:pPr>
                      <a:r>
                        <a:rPr lang="en-US" sz="2000" dirty="0">
                          <a:effectLst/>
                        </a:rPr>
                        <a:t>Pre-Expansion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$109,596,784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16545587"/>
                  </a:ext>
                </a:extLst>
              </a:tr>
              <a:tr h="595630">
                <a:tc>
                  <a:txBody>
                    <a:bodyPr/>
                    <a:lstStyle/>
                    <a:p>
                      <a:pPr marL="0" marR="0" algn="ctr">
                        <a:lnSpc>
                          <a:spcPct val="115000"/>
                        </a:lnSpc>
                        <a:spcBef>
                          <a:spcPts val="0"/>
                        </a:spcBef>
                        <a:spcAft>
                          <a:spcPts val="0"/>
                        </a:spcAft>
                      </a:pPr>
                      <a:r>
                        <a:rPr lang="en-US" sz="2000">
                          <a:effectLst/>
                        </a:rPr>
                        <a:t>Expansion Year 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$197,470,479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25714201"/>
                  </a:ext>
                </a:extLst>
              </a:tr>
              <a:tr h="595630">
                <a:tc>
                  <a:txBody>
                    <a:bodyPr/>
                    <a:lstStyle/>
                    <a:p>
                      <a:pPr marL="0" marR="0" algn="ctr">
                        <a:lnSpc>
                          <a:spcPct val="115000"/>
                        </a:lnSpc>
                        <a:spcBef>
                          <a:spcPts val="0"/>
                        </a:spcBef>
                        <a:spcAft>
                          <a:spcPts val="0"/>
                        </a:spcAft>
                      </a:pPr>
                      <a:r>
                        <a:rPr lang="en-US" sz="2000">
                          <a:effectLst/>
                        </a:rPr>
                        <a:t>Percentage Change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80%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586751"/>
                  </a:ext>
                </a:extLst>
              </a:tr>
            </a:tbl>
          </a:graphicData>
        </a:graphic>
      </p:graphicFrame>
    </p:spTree>
    <p:extLst>
      <p:ext uri="{BB962C8B-B14F-4D97-AF65-F5344CB8AC3E}">
        <p14:creationId xmlns:p14="http://schemas.microsoft.com/office/powerpoint/2010/main" val="1468491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Impact: USF Benefits</a:t>
            </a:r>
            <a:endParaRPr lang="en-US" dirty="0"/>
          </a:p>
        </p:txBody>
      </p:sp>
      <p:sp>
        <p:nvSpPr>
          <p:cNvPr id="3" name="Content Placeholder 2"/>
          <p:cNvSpPr>
            <a:spLocks noGrp="1"/>
          </p:cNvSpPr>
          <p:nvPr>
            <p:ph idx="1"/>
          </p:nvPr>
        </p:nvSpPr>
        <p:spPr>
          <a:xfrm>
            <a:off x="838200" y="1825625"/>
            <a:ext cx="10515600" cy="1191895"/>
          </a:xfrm>
        </p:spPr>
        <p:txBody>
          <a:bodyPr/>
          <a:lstStyle/>
          <a:p>
            <a:pPr marL="0" indent="0" algn="ctr">
              <a:lnSpc>
                <a:spcPct val="115000"/>
              </a:lnSpc>
              <a:spcBef>
                <a:spcPts val="0"/>
              </a:spcBef>
              <a:buNone/>
            </a:pPr>
            <a:r>
              <a:rPr lang="en-US" dirty="0">
                <a:ea typeface="Calibri" panose="020F0502020204030204" pitchFamily="34" charset="0"/>
                <a:cs typeface="Times New Roman" panose="02020603050405020304" pitchFamily="18" charset="0"/>
              </a:rPr>
              <a:t>Average Monthly USF electric benefits increased 2 </a:t>
            </a:r>
            <a:r>
              <a:rPr lang="en-US" dirty="0" smtClean="0">
                <a:ea typeface="Calibri" panose="020F0502020204030204" pitchFamily="34" charset="0"/>
                <a:cs typeface="Times New Roman" panose="02020603050405020304" pitchFamily="18" charset="0"/>
              </a:rPr>
              <a:t>percent;</a:t>
            </a:r>
          </a:p>
          <a:p>
            <a:pPr marL="0" indent="0" algn="ctr">
              <a:lnSpc>
                <a:spcPct val="115000"/>
              </a:lnSpc>
              <a:spcBef>
                <a:spcPts val="0"/>
              </a:spcBef>
              <a:buNone/>
            </a:pPr>
            <a:r>
              <a:rPr lang="en-US" dirty="0" smtClean="0">
                <a:ea typeface="Calibri" panose="020F0502020204030204" pitchFamily="34" charset="0"/>
              </a:rPr>
              <a:t>Average </a:t>
            </a:r>
            <a:r>
              <a:rPr lang="en-US" dirty="0">
                <a:ea typeface="Calibri" panose="020F0502020204030204" pitchFamily="34" charset="0"/>
              </a:rPr>
              <a:t>Monthly USF gas benefits did not change:</a:t>
            </a:r>
            <a:endParaRPr lang="en-US" dirty="0"/>
          </a:p>
          <a:p>
            <a:pPr algn="ctr"/>
            <a:endParaRPr lang="en-US" dirty="0"/>
          </a:p>
        </p:txBody>
      </p:sp>
      <p:graphicFrame>
        <p:nvGraphicFramePr>
          <p:cNvPr id="4" name="Table 3">
            <a:extLst>
              <a:ext uri="{FF2B5EF4-FFF2-40B4-BE49-F238E27FC236}">
                <a16:creationId xmlns:a16="http://schemas.microsoft.com/office/drawing/2014/main" id="{4C2A180C-EC42-4B44-CE86-9AF84891D117}"/>
              </a:ext>
            </a:extLst>
          </p:cNvPr>
          <p:cNvGraphicFramePr>
            <a:graphicFrameLocks noGrp="1"/>
          </p:cNvGraphicFramePr>
          <p:nvPr>
            <p:extLst>
              <p:ext uri="{D42A27DB-BD31-4B8C-83A1-F6EECF244321}">
                <p14:modId xmlns:p14="http://schemas.microsoft.com/office/powerpoint/2010/main" val="4280082813"/>
              </p:ext>
            </p:extLst>
          </p:nvPr>
        </p:nvGraphicFramePr>
        <p:xfrm>
          <a:off x="2275178" y="3017520"/>
          <a:ext cx="7641644" cy="2255590"/>
        </p:xfrm>
        <a:graphic>
          <a:graphicData uri="http://schemas.openxmlformats.org/drawingml/2006/table">
            <a:tbl>
              <a:tblPr firstRow="1" firstCol="1" bandRow="1">
                <a:tableStyleId>{5C22544A-7EE6-4342-B048-85BDC9FD1C3A}</a:tableStyleId>
              </a:tblPr>
              <a:tblGrid>
                <a:gridCol w="2939094">
                  <a:extLst>
                    <a:ext uri="{9D8B030D-6E8A-4147-A177-3AD203B41FA5}">
                      <a16:colId xmlns:a16="http://schemas.microsoft.com/office/drawing/2014/main" val="3415394920"/>
                    </a:ext>
                  </a:extLst>
                </a:gridCol>
                <a:gridCol w="2116147">
                  <a:extLst>
                    <a:ext uri="{9D8B030D-6E8A-4147-A177-3AD203B41FA5}">
                      <a16:colId xmlns:a16="http://schemas.microsoft.com/office/drawing/2014/main" val="88899040"/>
                    </a:ext>
                  </a:extLst>
                </a:gridCol>
                <a:gridCol w="2586403">
                  <a:extLst>
                    <a:ext uri="{9D8B030D-6E8A-4147-A177-3AD203B41FA5}">
                      <a16:colId xmlns:a16="http://schemas.microsoft.com/office/drawing/2014/main" val="1191898408"/>
                    </a:ext>
                  </a:extLst>
                </a:gridCol>
              </a:tblGrid>
              <a:tr h="629920">
                <a:tc>
                  <a:txBody>
                    <a:bodyPr/>
                    <a:lstStyle/>
                    <a:p>
                      <a:pPr marL="0" marR="0" algn="ctr">
                        <a:lnSpc>
                          <a:spcPct val="115000"/>
                        </a:lnSpc>
                        <a:spcBef>
                          <a:spcPts val="0"/>
                        </a:spcBef>
                        <a:spcAft>
                          <a:spcPts val="0"/>
                        </a:spcAft>
                      </a:pPr>
                      <a:r>
                        <a:rPr lang="en-US" sz="2000" dirty="0">
                          <a:effectLst/>
                        </a:rPr>
                        <a:t>Average Monthly Benefit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Electric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Gas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94709751"/>
                  </a:ext>
                </a:extLst>
              </a:tr>
              <a:tr h="541890">
                <a:tc>
                  <a:txBody>
                    <a:bodyPr/>
                    <a:lstStyle/>
                    <a:p>
                      <a:pPr marL="0" marR="0" algn="ctr">
                        <a:lnSpc>
                          <a:spcPct val="115000"/>
                        </a:lnSpc>
                        <a:spcBef>
                          <a:spcPts val="0"/>
                        </a:spcBef>
                        <a:spcAft>
                          <a:spcPts val="0"/>
                        </a:spcAft>
                      </a:pPr>
                      <a:r>
                        <a:rPr lang="en-US" sz="2000">
                          <a:effectLst/>
                        </a:rPr>
                        <a:t>Pre-Expansion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$52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$23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7528224"/>
                  </a:ext>
                </a:extLst>
              </a:tr>
              <a:tr h="541890">
                <a:tc>
                  <a:txBody>
                    <a:bodyPr/>
                    <a:lstStyle/>
                    <a:p>
                      <a:pPr marL="0" marR="0" algn="ctr">
                        <a:lnSpc>
                          <a:spcPct val="115000"/>
                        </a:lnSpc>
                        <a:spcBef>
                          <a:spcPts val="0"/>
                        </a:spcBef>
                        <a:spcAft>
                          <a:spcPts val="0"/>
                        </a:spcAft>
                      </a:pPr>
                      <a:r>
                        <a:rPr lang="en-US" sz="2000">
                          <a:effectLst/>
                        </a:rPr>
                        <a:t>Expansion Year 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$53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$23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74553453"/>
                  </a:ext>
                </a:extLst>
              </a:tr>
              <a:tr h="541890">
                <a:tc>
                  <a:txBody>
                    <a:bodyPr/>
                    <a:lstStyle/>
                    <a:p>
                      <a:pPr marL="0" marR="0" algn="ctr">
                        <a:lnSpc>
                          <a:spcPct val="115000"/>
                        </a:lnSpc>
                        <a:spcBef>
                          <a:spcPts val="0"/>
                        </a:spcBef>
                        <a:spcAft>
                          <a:spcPts val="0"/>
                        </a:spcAft>
                      </a:pPr>
                      <a:r>
                        <a:rPr lang="en-US" sz="2000">
                          <a:effectLst/>
                        </a:rPr>
                        <a:t>Percentage Change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73590724"/>
                  </a:ext>
                </a:extLst>
              </a:tr>
            </a:tbl>
          </a:graphicData>
        </a:graphic>
      </p:graphicFrame>
    </p:spTree>
    <p:extLst>
      <p:ext uri="{BB962C8B-B14F-4D97-AF65-F5344CB8AC3E}">
        <p14:creationId xmlns:p14="http://schemas.microsoft.com/office/powerpoint/2010/main" val="3783476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Impact: USF Benefits</a:t>
            </a:r>
            <a:endParaRPr lang="en-US" dirty="0"/>
          </a:p>
        </p:txBody>
      </p:sp>
      <p:sp>
        <p:nvSpPr>
          <p:cNvPr id="3" name="Content Placeholder 2"/>
          <p:cNvSpPr>
            <a:spLocks noGrp="1"/>
          </p:cNvSpPr>
          <p:nvPr>
            <p:ph idx="1"/>
          </p:nvPr>
        </p:nvSpPr>
        <p:spPr/>
        <p:txBody>
          <a:bodyPr>
            <a:normAutofit/>
          </a:bodyPr>
          <a:lstStyle/>
          <a:p>
            <a:pPr marR="0" indent="0" algn="ctr">
              <a:lnSpc>
                <a:spcPct val="115000"/>
              </a:lnSpc>
              <a:spcBef>
                <a:spcPts val="0"/>
              </a:spcBef>
              <a:spcAft>
                <a:spcPts val="0"/>
              </a:spcAft>
              <a:buNone/>
            </a:pPr>
            <a:r>
              <a:rPr lang="en-US" sz="2400" dirty="0">
                <a:ea typeface="Calibri" panose="020F0502020204030204" pitchFamily="34" charset="0"/>
                <a:cs typeface="Times New Roman" panose="02020603050405020304" pitchFamily="18" charset="0"/>
              </a:rPr>
              <a:t>Average Monthly USF &amp; Fresh Start electric benefits increased by 26</a:t>
            </a:r>
            <a:r>
              <a:rPr lang="en-US" sz="2400" dirty="0" smtClean="0">
                <a:ea typeface="Calibri" panose="020F0502020204030204" pitchFamily="34" charset="0"/>
                <a:cs typeface="Times New Roman" panose="02020603050405020304" pitchFamily="18" charset="0"/>
              </a:rPr>
              <a:t>%;</a:t>
            </a:r>
          </a:p>
          <a:p>
            <a:pPr marR="0" indent="0" algn="ctr">
              <a:lnSpc>
                <a:spcPct val="115000"/>
              </a:lnSpc>
              <a:spcBef>
                <a:spcPts val="0"/>
              </a:spcBef>
              <a:spcAft>
                <a:spcPts val="0"/>
              </a:spcAft>
              <a:buNone/>
            </a:pPr>
            <a:r>
              <a:rPr lang="en-US" sz="2400" dirty="0" smtClean="0">
                <a:ea typeface="Calibri" panose="020F0502020204030204" pitchFamily="34" charset="0"/>
                <a:cs typeface="Times New Roman" panose="02020603050405020304" pitchFamily="18" charset="0"/>
              </a:rPr>
              <a:t>Average </a:t>
            </a:r>
            <a:r>
              <a:rPr lang="en-US" sz="2400" dirty="0">
                <a:ea typeface="Calibri" panose="020F0502020204030204" pitchFamily="34" charset="0"/>
                <a:cs typeface="Times New Roman" panose="02020603050405020304" pitchFamily="18" charset="0"/>
              </a:rPr>
              <a:t>Monthly USF &amp; Fresh Start gas benefits increased by 48</a:t>
            </a:r>
            <a:r>
              <a:rPr lang="en-US" sz="2400" dirty="0" smtClean="0">
                <a:ea typeface="Calibri" panose="020F0502020204030204" pitchFamily="34" charset="0"/>
                <a:cs typeface="Times New Roman" panose="02020603050405020304" pitchFamily="18" charset="0"/>
              </a:rPr>
              <a:t>%:</a:t>
            </a:r>
            <a:endParaRPr lang="en-US" sz="2400" dirty="0">
              <a:ea typeface="Calibri" panose="020F050202020403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38F3CDC0-FC3B-C316-EC80-35037D6182A0}"/>
              </a:ext>
            </a:extLst>
          </p:cNvPr>
          <p:cNvGraphicFramePr>
            <a:graphicFrameLocks noGrp="1"/>
          </p:cNvGraphicFramePr>
          <p:nvPr>
            <p:extLst>
              <p:ext uri="{D42A27DB-BD31-4B8C-83A1-F6EECF244321}">
                <p14:modId xmlns:p14="http://schemas.microsoft.com/office/powerpoint/2010/main" val="166030280"/>
              </p:ext>
            </p:extLst>
          </p:nvPr>
        </p:nvGraphicFramePr>
        <p:xfrm>
          <a:off x="1905000" y="2864167"/>
          <a:ext cx="8382000" cy="2330450"/>
        </p:xfrm>
        <a:graphic>
          <a:graphicData uri="http://schemas.openxmlformats.org/drawingml/2006/table">
            <a:tbl>
              <a:tblPr firstRow="1" firstCol="1" bandRow="1">
                <a:tableStyleId>{5C22544A-7EE6-4342-B048-85BDC9FD1C3A}</a:tableStyleId>
              </a:tblPr>
              <a:tblGrid>
                <a:gridCol w="3352800">
                  <a:extLst>
                    <a:ext uri="{9D8B030D-6E8A-4147-A177-3AD203B41FA5}">
                      <a16:colId xmlns:a16="http://schemas.microsoft.com/office/drawing/2014/main" val="1350235373"/>
                    </a:ext>
                  </a:extLst>
                </a:gridCol>
                <a:gridCol w="2192215">
                  <a:extLst>
                    <a:ext uri="{9D8B030D-6E8A-4147-A177-3AD203B41FA5}">
                      <a16:colId xmlns:a16="http://schemas.microsoft.com/office/drawing/2014/main" val="2354511783"/>
                    </a:ext>
                  </a:extLst>
                </a:gridCol>
                <a:gridCol w="2836985">
                  <a:extLst>
                    <a:ext uri="{9D8B030D-6E8A-4147-A177-3AD203B41FA5}">
                      <a16:colId xmlns:a16="http://schemas.microsoft.com/office/drawing/2014/main" val="1912742575"/>
                    </a:ext>
                  </a:extLst>
                </a:gridCol>
              </a:tblGrid>
              <a:tr h="421640">
                <a:tc>
                  <a:txBody>
                    <a:bodyPr/>
                    <a:lstStyle/>
                    <a:p>
                      <a:pPr marL="0" marR="0" algn="ctr">
                        <a:lnSpc>
                          <a:spcPct val="115000"/>
                        </a:lnSpc>
                        <a:spcBef>
                          <a:spcPts val="0"/>
                        </a:spcBef>
                        <a:spcAft>
                          <a:spcPts val="0"/>
                        </a:spcAft>
                      </a:pPr>
                      <a:r>
                        <a:rPr lang="en-US" sz="2000" dirty="0">
                          <a:effectLst/>
                        </a:rPr>
                        <a:t>Average Benefit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Electric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Gas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52809951"/>
                  </a:ext>
                </a:extLst>
              </a:tr>
              <a:tr h="636270">
                <a:tc>
                  <a:txBody>
                    <a:bodyPr/>
                    <a:lstStyle/>
                    <a:p>
                      <a:pPr marL="0" marR="0" algn="ctr">
                        <a:lnSpc>
                          <a:spcPct val="115000"/>
                        </a:lnSpc>
                        <a:spcBef>
                          <a:spcPts val="0"/>
                        </a:spcBef>
                        <a:spcAft>
                          <a:spcPts val="0"/>
                        </a:spcAft>
                      </a:pPr>
                      <a:r>
                        <a:rPr lang="en-US" sz="2000" dirty="0">
                          <a:effectLst/>
                        </a:rPr>
                        <a:t>Pre-Expansion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$54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$25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51328691"/>
                  </a:ext>
                </a:extLst>
              </a:tr>
              <a:tr h="636270">
                <a:tc>
                  <a:txBody>
                    <a:bodyPr/>
                    <a:lstStyle/>
                    <a:p>
                      <a:pPr marL="0" marR="0" algn="ctr">
                        <a:lnSpc>
                          <a:spcPct val="115000"/>
                        </a:lnSpc>
                        <a:spcBef>
                          <a:spcPts val="0"/>
                        </a:spcBef>
                        <a:spcAft>
                          <a:spcPts val="0"/>
                        </a:spcAft>
                      </a:pPr>
                      <a:r>
                        <a:rPr lang="en-US" sz="2000">
                          <a:effectLst/>
                        </a:rPr>
                        <a:t>Expansion Year 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$68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$37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67429724"/>
                  </a:ext>
                </a:extLst>
              </a:tr>
              <a:tr h="636270">
                <a:tc>
                  <a:txBody>
                    <a:bodyPr/>
                    <a:lstStyle/>
                    <a:p>
                      <a:pPr marL="0" marR="0" algn="ctr">
                        <a:lnSpc>
                          <a:spcPct val="115000"/>
                        </a:lnSpc>
                        <a:spcBef>
                          <a:spcPts val="0"/>
                        </a:spcBef>
                        <a:spcAft>
                          <a:spcPts val="0"/>
                        </a:spcAft>
                      </a:pPr>
                      <a:r>
                        <a:rPr lang="en-US" sz="2000">
                          <a:effectLst/>
                        </a:rPr>
                        <a:t>Percentage Change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26%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48%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7728756"/>
                  </a:ext>
                </a:extLst>
              </a:tr>
            </a:tbl>
          </a:graphicData>
        </a:graphic>
      </p:graphicFrame>
    </p:spTree>
    <p:extLst>
      <p:ext uri="{BB962C8B-B14F-4D97-AF65-F5344CB8AC3E}">
        <p14:creationId xmlns:p14="http://schemas.microsoft.com/office/powerpoint/2010/main" val="3120566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Meeting </a:t>
            </a:r>
            <a:r>
              <a:rPr lang="en-US" b="1" dirty="0" smtClean="0"/>
              <a:t>Reminders</a:t>
            </a:r>
            <a:endParaRPr lang="en-US" dirty="0"/>
          </a:p>
        </p:txBody>
      </p:sp>
      <p:sp>
        <p:nvSpPr>
          <p:cNvPr id="3" name="Content Placeholder 2"/>
          <p:cNvSpPr>
            <a:spLocks noGrp="1"/>
          </p:cNvSpPr>
          <p:nvPr>
            <p:ph idx="1"/>
          </p:nvPr>
        </p:nvSpPr>
        <p:spPr>
          <a:xfrm>
            <a:off x="838200" y="1490345"/>
            <a:ext cx="10515600" cy="3234055"/>
          </a:xfrm>
        </p:spPr>
        <p:txBody>
          <a:bodyPr>
            <a:noAutofit/>
          </a:bodyPr>
          <a:lstStyle/>
          <a:p>
            <a:pPr marL="457200" indent="-457200">
              <a:lnSpc>
                <a:spcPct val="120000"/>
              </a:lnSpc>
            </a:pPr>
            <a:r>
              <a:rPr lang="en-US" sz="2000" dirty="0">
                <a:cs typeface="Calibri Light" panose="020F0302020204030204" pitchFamily="34" charset="0"/>
              </a:rPr>
              <a:t>Written Comments regarding this matter are due no later than March 3, 2023 at 5pm ET. Please see </a:t>
            </a:r>
            <a:r>
              <a:rPr lang="en-US" sz="2000" dirty="0">
                <a:cs typeface="Calibri Light" panose="020F0302020204030204" pitchFamily="34" charset="0"/>
                <a:hlinkClick r:id="rId2"/>
              </a:rPr>
              <a:t>Stakeholder Notice </a:t>
            </a:r>
            <a:r>
              <a:rPr lang="en-US" sz="2000" dirty="0">
                <a:cs typeface="Calibri Light" panose="020F0302020204030204" pitchFamily="34" charset="0"/>
              </a:rPr>
              <a:t>for more information or the relevant slides in this presentation.</a:t>
            </a:r>
          </a:p>
          <a:p>
            <a:pPr marL="457200" indent="-457200">
              <a:lnSpc>
                <a:spcPct val="120000"/>
              </a:lnSpc>
            </a:pPr>
            <a:r>
              <a:rPr lang="en-US" sz="2000" dirty="0"/>
              <a:t>Questions? Please use the “</a:t>
            </a:r>
            <a:r>
              <a:rPr lang="en-US" sz="2000" dirty="0" smtClean="0"/>
              <a:t>Q&amp;A</a:t>
            </a:r>
            <a:r>
              <a:rPr lang="en-US" sz="2000" dirty="0"/>
              <a:t>” function in Zoom</a:t>
            </a:r>
          </a:p>
          <a:p>
            <a:pPr marL="457200" indent="-457200">
              <a:lnSpc>
                <a:spcPct val="120000"/>
              </a:lnSpc>
            </a:pPr>
            <a:r>
              <a:rPr lang="en-US" sz="2000" dirty="0"/>
              <a:t>We will address on clarifying questions at the end of each comment section after the overview of the programs.</a:t>
            </a:r>
          </a:p>
          <a:p>
            <a:pPr marL="457200" indent="-457200">
              <a:lnSpc>
                <a:spcPct val="120000"/>
              </a:lnSpc>
            </a:pPr>
            <a:r>
              <a:rPr lang="en-US" sz="2000" dirty="0">
                <a:cs typeface="Calibri Light" panose="020F0302020204030204" pitchFamily="34" charset="0"/>
              </a:rPr>
              <a:t>Please stay muted unless speaking.</a:t>
            </a:r>
          </a:p>
          <a:p>
            <a:pPr marL="457200" indent="-457200">
              <a:lnSpc>
                <a:spcPct val="120000"/>
              </a:lnSpc>
            </a:pPr>
            <a:r>
              <a:rPr lang="en-US" sz="2000" dirty="0">
                <a:cs typeface="Calibri Light" panose="020F0302020204030204" pitchFamily="34" charset="0"/>
              </a:rPr>
              <a:t>A copy of the recording and slides will be made available on the BPU </a:t>
            </a:r>
            <a:r>
              <a:rPr lang="en-US" sz="2000" dirty="0" smtClean="0">
                <a:cs typeface="Calibri Light" panose="020F0302020204030204" pitchFamily="34" charset="0"/>
              </a:rPr>
              <a:t>website: </a:t>
            </a:r>
            <a:r>
              <a:rPr lang="en-US" sz="2000" dirty="0" smtClean="0">
                <a:cs typeface="Calibri Light" panose="020F0302020204030204" pitchFamily="34" charset="0"/>
                <a:hlinkClick r:id="rId3"/>
              </a:rPr>
              <a:t>https</a:t>
            </a:r>
            <a:r>
              <a:rPr lang="en-US" sz="2000" dirty="0">
                <a:cs typeface="Calibri Light" panose="020F0302020204030204" pitchFamily="34" charset="0"/>
                <a:hlinkClick r:id="rId3"/>
              </a:rPr>
              <a:t>://www.nj.gov/bpu/newsroom/public/</a:t>
            </a:r>
            <a:r>
              <a:rPr lang="en-US" sz="2000" dirty="0">
                <a:cs typeface="Calibri Light" panose="020F0302020204030204" pitchFamily="34" charset="0"/>
              </a:rPr>
              <a:t> </a:t>
            </a:r>
          </a:p>
        </p:txBody>
      </p:sp>
    </p:spTree>
    <p:extLst>
      <p:ext uri="{BB962C8B-B14F-4D97-AF65-F5344CB8AC3E}">
        <p14:creationId xmlns:p14="http://schemas.microsoft.com/office/powerpoint/2010/main" val="1393508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Impact: USF Rate Impact</a:t>
            </a:r>
            <a:endParaRPr lang="en-US" dirty="0"/>
          </a:p>
        </p:txBody>
      </p:sp>
      <p:sp>
        <p:nvSpPr>
          <p:cNvPr id="3" name="Content Placeholder 2"/>
          <p:cNvSpPr>
            <a:spLocks noGrp="1"/>
          </p:cNvSpPr>
          <p:nvPr>
            <p:ph idx="1"/>
          </p:nvPr>
        </p:nvSpPr>
        <p:spPr>
          <a:xfrm>
            <a:off x="838200" y="1470025"/>
            <a:ext cx="10515600" cy="927735"/>
          </a:xfrm>
        </p:spPr>
        <p:txBody>
          <a:bodyPr>
            <a:normAutofit/>
          </a:bodyPr>
          <a:lstStyle/>
          <a:p>
            <a:pPr marL="0" marR="0" lvl="0" indent="0" algn="ctr">
              <a:lnSpc>
                <a:spcPct val="115000"/>
              </a:lnSpc>
              <a:spcBef>
                <a:spcPts val="0"/>
              </a:spcBef>
              <a:spcAft>
                <a:spcPts val="0"/>
              </a:spcAft>
              <a:buNone/>
            </a:pPr>
            <a:r>
              <a:rPr lang="en-US" sz="2000" dirty="0">
                <a:ea typeface="Calibri" panose="020F0502020204030204" pitchFamily="34" charset="0"/>
              </a:rPr>
              <a:t>Average monthly residential electric bills rose by $1.25 or by 129 percent;</a:t>
            </a:r>
          </a:p>
          <a:p>
            <a:pPr marL="0" indent="0" algn="ctr">
              <a:buNone/>
            </a:pPr>
            <a:r>
              <a:rPr lang="en-US" sz="2000" dirty="0">
                <a:ea typeface="Calibri" panose="020F0502020204030204" pitchFamily="34" charset="0"/>
              </a:rPr>
              <a:t>Average monthly residential gas bills rose by $0.52 or by 88 percent</a:t>
            </a:r>
            <a:r>
              <a:rPr lang="en-US" sz="2000" dirty="0" smtClean="0">
                <a:ea typeface="Calibri" panose="020F0502020204030204" pitchFamily="34" charset="0"/>
              </a:rPr>
              <a:t>.</a:t>
            </a:r>
            <a:endParaRPr lang="en-US" sz="2000" dirty="0">
              <a:ea typeface="Calibri" panose="020F050202020403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A425A8D7-0497-B362-EAD2-D751371E5D03}"/>
              </a:ext>
            </a:extLst>
          </p:cNvPr>
          <p:cNvGraphicFramePr>
            <a:graphicFrameLocks noGrp="1"/>
          </p:cNvGraphicFramePr>
          <p:nvPr>
            <p:extLst>
              <p:ext uri="{D42A27DB-BD31-4B8C-83A1-F6EECF244321}">
                <p14:modId xmlns:p14="http://schemas.microsoft.com/office/powerpoint/2010/main" val="847483988"/>
              </p:ext>
            </p:extLst>
          </p:nvPr>
        </p:nvGraphicFramePr>
        <p:xfrm>
          <a:off x="1450340" y="2443480"/>
          <a:ext cx="9291320" cy="2896141"/>
        </p:xfrm>
        <a:graphic>
          <a:graphicData uri="http://schemas.openxmlformats.org/drawingml/2006/table">
            <a:tbl>
              <a:tblPr firstRow="1" firstCol="1" bandRow="1">
                <a:tableStyleId>{5C22544A-7EE6-4342-B048-85BDC9FD1C3A}</a:tableStyleId>
              </a:tblPr>
              <a:tblGrid>
                <a:gridCol w="1321877">
                  <a:extLst>
                    <a:ext uri="{9D8B030D-6E8A-4147-A177-3AD203B41FA5}">
                      <a16:colId xmlns:a16="http://schemas.microsoft.com/office/drawing/2014/main" val="893482786"/>
                    </a:ext>
                  </a:extLst>
                </a:gridCol>
                <a:gridCol w="1385762">
                  <a:extLst>
                    <a:ext uri="{9D8B030D-6E8A-4147-A177-3AD203B41FA5}">
                      <a16:colId xmlns:a16="http://schemas.microsoft.com/office/drawing/2014/main" val="3012717982"/>
                    </a:ext>
                  </a:extLst>
                </a:gridCol>
                <a:gridCol w="2540000">
                  <a:extLst>
                    <a:ext uri="{9D8B030D-6E8A-4147-A177-3AD203B41FA5}">
                      <a16:colId xmlns:a16="http://schemas.microsoft.com/office/drawing/2014/main" val="2200334982"/>
                    </a:ext>
                  </a:extLst>
                </a:gridCol>
                <a:gridCol w="1027700">
                  <a:extLst>
                    <a:ext uri="{9D8B030D-6E8A-4147-A177-3AD203B41FA5}">
                      <a16:colId xmlns:a16="http://schemas.microsoft.com/office/drawing/2014/main" val="2246438648"/>
                    </a:ext>
                  </a:extLst>
                </a:gridCol>
                <a:gridCol w="3015981">
                  <a:extLst>
                    <a:ext uri="{9D8B030D-6E8A-4147-A177-3AD203B41FA5}">
                      <a16:colId xmlns:a16="http://schemas.microsoft.com/office/drawing/2014/main" val="2976890129"/>
                    </a:ext>
                  </a:extLst>
                </a:gridCol>
              </a:tblGrid>
              <a:tr h="706120">
                <a:tc>
                  <a:txBody>
                    <a:bodyPr/>
                    <a:lstStyle/>
                    <a:p>
                      <a:pPr marL="0" marR="0" algn="ctr">
                        <a:lnSpc>
                          <a:spcPct val="115000"/>
                        </a:lnSpc>
                        <a:spcBef>
                          <a:spcPts val="0"/>
                        </a:spcBef>
                        <a:spcAft>
                          <a:spcPts val="0"/>
                        </a:spcAft>
                      </a:pPr>
                      <a:r>
                        <a:rPr lang="en-US" sz="2000">
                          <a:effectLst/>
                        </a:rPr>
                        <a:t>USF Rates Approved</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Electric USF Rate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Avg Monthly Residential Electric Bill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Gas USF </a:t>
                      </a:r>
                    </a:p>
                    <a:p>
                      <a:pPr marL="0" marR="0" algn="ctr">
                        <a:lnSpc>
                          <a:spcPct val="115000"/>
                        </a:lnSpc>
                        <a:spcBef>
                          <a:spcPts val="0"/>
                        </a:spcBef>
                        <a:spcAft>
                          <a:spcPts val="0"/>
                        </a:spcAft>
                      </a:pPr>
                      <a:r>
                        <a:rPr lang="en-US" sz="2000" dirty="0">
                          <a:effectLst/>
                        </a:rPr>
                        <a:t>Rate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err="1">
                          <a:effectLst/>
                        </a:rPr>
                        <a:t>Avg</a:t>
                      </a:r>
                      <a:r>
                        <a:rPr lang="en-US" sz="2000" dirty="0">
                          <a:effectLst/>
                        </a:rPr>
                        <a:t> Monthly Residential </a:t>
                      </a:r>
                      <a:r>
                        <a:rPr lang="en-US" sz="2000" dirty="0" smtClean="0">
                          <a:effectLst/>
                        </a:rPr>
                        <a:t>Gas </a:t>
                      </a:r>
                      <a:r>
                        <a:rPr lang="en-US" sz="2000" dirty="0">
                          <a:effectLst/>
                        </a:rPr>
                        <a:t>Bill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2526220"/>
                  </a:ext>
                </a:extLst>
              </a:tr>
              <a:tr h="496327">
                <a:tc>
                  <a:txBody>
                    <a:bodyPr/>
                    <a:lstStyle/>
                    <a:p>
                      <a:pPr marL="0" marR="0" algn="ctr">
                        <a:lnSpc>
                          <a:spcPct val="115000"/>
                        </a:lnSpc>
                        <a:spcBef>
                          <a:spcPts val="0"/>
                        </a:spcBef>
                        <a:spcAft>
                          <a:spcPts val="0"/>
                        </a:spcAft>
                      </a:pPr>
                      <a:r>
                        <a:rPr lang="en-US" sz="2000">
                          <a:effectLst/>
                        </a:rPr>
                        <a:t>10/1/2020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$0.001493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$0.97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$0.0059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$0.59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78360270"/>
                  </a:ext>
                </a:extLst>
              </a:tr>
              <a:tr h="255513">
                <a:tc>
                  <a:txBody>
                    <a:bodyPr/>
                    <a:lstStyle/>
                    <a:p>
                      <a:pPr marL="0" marR="0" algn="ctr">
                        <a:lnSpc>
                          <a:spcPct val="115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33014869"/>
                  </a:ext>
                </a:extLst>
              </a:tr>
              <a:tr h="496327">
                <a:tc>
                  <a:txBody>
                    <a:bodyPr/>
                    <a:lstStyle/>
                    <a:p>
                      <a:pPr marL="0" marR="0" algn="ctr">
                        <a:lnSpc>
                          <a:spcPct val="115000"/>
                        </a:lnSpc>
                        <a:spcBef>
                          <a:spcPts val="0"/>
                        </a:spcBef>
                        <a:spcAft>
                          <a:spcPts val="0"/>
                        </a:spcAft>
                      </a:pPr>
                      <a:r>
                        <a:rPr lang="en-US" sz="2000">
                          <a:effectLst/>
                        </a:rPr>
                        <a:t>10/1/2021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$0.002468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$1.60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$0.0133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$1.33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89998942"/>
                  </a:ext>
                </a:extLst>
              </a:tr>
              <a:tr h="221720">
                <a:tc>
                  <a:txBody>
                    <a:bodyPr/>
                    <a:lstStyle/>
                    <a:p>
                      <a:pPr marL="0" marR="0" algn="ctr">
                        <a:lnSpc>
                          <a:spcPct val="115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14479386"/>
                  </a:ext>
                </a:extLst>
              </a:tr>
              <a:tr h="496327">
                <a:tc>
                  <a:txBody>
                    <a:bodyPr/>
                    <a:lstStyle/>
                    <a:p>
                      <a:pPr marL="0" marR="0" algn="ctr">
                        <a:lnSpc>
                          <a:spcPct val="115000"/>
                        </a:lnSpc>
                        <a:spcBef>
                          <a:spcPts val="0"/>
                        </a:spcBef>
                        <a:spcAft>
                          <a:spcPts val="0"/>
                        </a:spcAft>
                      </a:pPr>
                      <a:r>
                        <a:rPr lang="en-US" sz="2000">
                          <a:effectLst/>
                        </a:rPr>
                        <a:t>10/1/2022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$0.003417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$2.22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a:effectLst/>
                        </a:rPr>
                        <a:t>$0.0111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000" dirty="0">
                          <a:effectLst/>
                        </a:rPr>
                        <a:t>$1.11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61348941"/>
                  </a:ext>
                </a:extLst>
              </a:tr>
            </a:tbl>
          </a:graphicData>
        </a:graphic>
      </p:graphicFrame>
    </p:spTree>
    <p:extLst>
      <p:ext uri="{BB962C8B-B14F-4D97-AF65-F5344CB8AC3E}">
        <p14:creationId xmlns:p14="http://schemas.microsoft.com/office/powerpoint/2010/main" val="1218808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15" dirty="0"/>
              <a:t>Please Comment on the Following</a:t>
            </a:r>
            <a:r>
              <a:rPr lang="en-US" b="1" spc="-20" dirty="0"/>
              <a:t> </a:t>
            </a:r>
            <a:endParaRPr lang="en-US" dirty="0"/>
          </a:p>
        </p:txBody>
      </p:sp>
      <p:sp>
        <p:nvSpPr>
          <p:cNvPr id="3" name="Content Placeholder 2"/>
          <p:cNvSpPr>
            <a:spLocks noGrp="1"/>
          </p:cNvSpPr>
          <p:nvPr>
            <p:ph idx="1"/>
          </p:nvPr>
        </p:nvSpPr>
        <p:spPr/>
        <p:txBody>
          <a:bodyPr>
            <a:noAutofit/>
          </a:bodyPr>
          <a:lstStyle/>
          <a:p>
            <a:pPr marL="0" indent="0">
              <a:lnSpc>
                <a:spcPct val="100000"/>
              </a:lnSpc>
              <a:spcBef>
                <a:spcPts val="30"/>
              </a:spcBef>
              <a:buNone/>
            </a:pPr>
            <a:r>
              <a:rPr lang="en-US" sz="2000" b="1" spc="-5" dirty="0"/>
              <a:t>1) USF Income </a:t>
            </a:r>
            <a:r>
              <a:rPr lang="en-US" sz="2000" b="1" spc="-5" dirty="0" smtClean="0"/>
              <a:t>Ceiling</a:t>
            </a:r>
            <a:endParaRPr lang="en-US" sz="2000" dirty="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0"/>
              </a:spcAft>
              <a:buNone/>
            </a:pPr>
            <a:endParaRPr lang="en-US" sz="2000" dirty="0" smtClean="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0"/>
              </a:spcAft>
              <a:buNone/>
            </a:pPr>
            <a:r>
              <a:rPr lang="en-US" sz="2000" dirty="0" smtClean="0">
                <a:ea typeface="Calibri" panose="020F0502020204030204" pitchFamily="34" charset="0"/>
                <a:cs typeface="Times New Roman" panose="02020603050405020304" pitchFamily="18" charset="0"/>
              </a:rPr>
              <a:t>The </a:t>
            </a:r>
            <a:r>
              <a:rPr lang="en-US" sz="2000" dirty="0">
                <a:ea typeface="Calibri" panose="020F0502020204030204" pitchFamily="34" charset="0"/>
                <a:cs typeface="Times New Roman" panose="02020603050405020304" pitchFamily="18" charset="0"/>
              </a:rPr>
              <a:t>USF income ceiling was temporarily set at 400 percent FPG, which is $111,000 for a family of four persons. Beginning October 1, 2023, should the USF income ceiling:</a:t>
            </a:r>
          </a:p>
          <a:p>
            <a:pPr marL="742950" lvl="1" indent="-285750" algn="just">
              <a:lnSpc>
                <a:spcPct val="115000"/>
              </a:lnSpc>
            </a:pPr>
            <a:r>
              <a:rPr lang="en-US" sz="2000" dirty="0">
                <a:ea typeface="Calibri" panose="020F0502020204030204" pitchFamily="34" charset="0"/>
              </a:rPr>
              <a:t>Revert to the previous level of 185 percent of the FPG? </a:t>
            </a:r>
            <a:r>
              <a:rPr lang="en-US" sz="2000" dirty="0" smtClean="0">
                <a:ea typeface="Calibri" panose="020F0502020204030204" pitchFamily="34" charset="0"/>
              </a:rPr>
              <a:t>($</a:t>
            </a:r>
            <a:r>
              <a:rPr lang="en-US" sz="2000" dirty="0">
                <a:ea typeface="Calibri" panose="020F0502020204030204" pitchFamily="34" charset="0"/>
              </a:rPr>
              <a:t>51,338 for a family of four)</a:t>
            </a:r>
          </a:p>
          <a:p>
            <a:pPr marL="742950" lvl="1" indent="-285750" algn="just">
              <a:lnSpc>
                <a:spcPct val="115000"/>
              </a:lnSpc>
            </a:pPr>
            <a:r>
              <a:rPr lang="en-US" sz="2000" dirty="0">
                <a:ea typeface="Calibri" panose="020F0502020204030204" pitchFamily="34" charset="0"/>
              </a:rPr>
              <a:t>Align with the federal Low Income Home Energy Assistance Program (“LIHEAP”)?  </a:t>
            </a:r>
            <a:r>
              <a:rPr lang="en-US" sz="2000" dirty="0" smtClean="0">
                <a:ea typeface="Calibri" panose="020F0502020204030204" pitchFamily="34" charset="0"/>
              </a:rPr>
              <a:t>($</a:t>
            </a:r>
            <a:r>
              <a:rPr lang="en-US" sz="2000" dirty="0">
                <a:ea typeface="Calibri" panose="020F0502020204030204" pitchFamily="34" charset="0"/>
              </a:rPr>
              <a:t>79,942 for a family of four)</a:t>
            </a:r>
          </a:p>
          <a:p>
            <a:pPr marL="742950" lvl="1" indent="-285750" algn="just">
              <a:lnSpc>
                <a:spcPct val="115000"/>
              </a:lnSpc>
            </a:pPr>
            <a:r>
              <a:rPr lang="en-US" sz="2000" dirty="0">
                <a:ea typeface="Calibri" panose="020F0502020204030204" pitchFamily="34" charset="0"/>
              </a:rPr>
              <a:t>Be limited to a different amount</a:t>
            </a:r>
            <a:r>
              <a:rPr lang="en-US" sz="2000" dirty="0" smtClean="0">
                <a:ea typeface="Calibri" panose="020F0502020204030204" pitchFamily="34" charset="0"/>
              </a:rPr>
              <a:t>?</a:t>
            </a:r>
            <a:endParaRPr lang="en-US" sz="2000" dirty="0">
              <a:ea typeface="Calibri" panose="020F0502020204030204" pitchFamily="34" charset="0"/>
            </a:endParaRPr>
          </a:p>
        </p:txBody>
      </p:sp>
    </p:spTree>
    <p:extLst>
      <p:ext uri="{BB962C8B-B14F-4D97-AF65-F5344CB8AC3E}">
        <p14:creationId xmlns:p14="http://schemas.microsoft.com/office/powerpoint/2010/main" val="27404454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15" dirty="0"/>
              <a:t>Please Comment on the Following</a:t>
            </a:r>
            <a:r>
              <a:rPr lang="en-US" b="1" spc="-20" dirty="0"/>
              <a:t> </a:t>
            </a:r>
            <a:endParaRPr lang="en-US" dirty="0"/>
          </a:p>
        </p:txBody>
      </p:sp>
      <p:sp>
        <p:nvSpPr>
          <p:cNvPr id="3" name="Content Placeholder 2"/>
          <p:cNvSpPr>
            <a:spLocks noGrp="1"/>
          </p:cNvSpPr>
          <p:nvPr>
            <p:ph idx="1"/>
          </p:nvPr>
        </p:nvSpPr>
        <p:spPr/>
        <p:txBody>
          <a:bodyPr>
            <a:normAutofit lnSpcReduction="10000"/>
          </a:bodyPr>
          <a:lstStyle/>
          <a:p>
            <a:pPr marL="0" marR="0" lvl="0" indent="0" algn="just">
              <a:lnSpc>
                <a:spcPct val="115000"/>
              </a:lnSpc>
              <a:spcBef>
                <a:spcPts val="0"/>
              </a:spcBef>
              <a:spcAft>
                <a:spcPts val="0"/>
              </a:spcAft>
              <a:buNone/>
            </a:pPr>
            <a:r>
              <a:rPr lang="en-US" b="1" dirty="0">
                <a:ea typeface="Calibri" panose="020F0502020204030204" pitchFamily="34" charset="0"/>
                <a:cs typeface="Times New Roman" panose="02020603050405020304" pitchFamily="18" charset="0"/>
              </a:rPr>
              <a:t>2) USF Benefit Cap</a:t>
            </a:r>
          </a:p>
          <a:p>
            <a:pPr marR="0" lvl="0" algn="just">
              <a:lnSpc>
                <a:spcPct val="115000"/>
              </a:lnSpc>
              <a:spcBef>
                <a:spcPts val="0"/>
              </a:spcBef>
              <a:spcAft>
                <a:spcPts val="0"/>
              </a:spcAft>
            </a:pPr>
            <a:endParaRPr lang="en-US" dirty="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0"/>
              </a:spcAft>
              <a:buNone/>
            </a:pPr>
            <a:r>
              <a:rPr lang="en-US" dirty="0">
                <a:ea typeface="Calibri" panose="020F0502020204030204" pitchFamily="34" charset="0"/>
                <a:cs typeface="Times New Roman" panose="02020603050405020304" pitchFamily="18" charset="0"/>
              </a:rPr>
              <a:t>Should the USF monthly benefit cap stay at $180 per month, or revert to $150 per month?  Would a different amount be more beneficial?  Please consider both the impact to all ratepayers and the cost of gas and electric on low- and moderate-income households.</a:t>
            </a:r>
          </a:p>
          <a:p>
            <a:endParaRPr lang="en-US" dirty="0"/>
          </a:p>
        </p:txBody>
      </p:sp>
    </p:spTree>
    <p:extLst>
      <p:ext uri="{BB962C8B-B14F-4D97-AF65-F5344CB8AC3E}">
        <p14:creationId xmlns:p14="http://schemas.microsoft.com/office/powerpoint/2010/main" val="2996701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15" dirty="0"/>
              <a:t>Please Comment on the Following</a:t>
            </a:r>
            <a:r>
              <a:rPr lang="en-US" b="1" spc="-20" dirty="0"/>
              <a:t> </a:t>
            </a:r>
            <a:endParaRPr lang="en-US" dirty="0"/>
          </a:p>
        </p:txBody>
      </p:sp>
      <p:sp>
        <p:nvSpPr>
          <p:cNvPr id="3" name="Content Placeholder 2"/>
          <p:cNvSpPr>
            <a:spLocks noGrp="1"/>
          </p:cNvSpPr>
          <p:nvPr>
            <p:ph idx="1"/>
          </p:nvPr>
        </p:nvSpPr>
        <p:spPr/>
        <p:txBody>
          <a:bodyPr>
            <a:normAutofit fontScale="85000" lnSpcReduction="20000"/>
          </a:bodyPr>
          <a:lstStyle/>
          <a:p>
            <a:pPr marL="0" marR="0" lvl="0" indent="0" algn="just">
              <a:lnSpc>
                <a:spcPct val="115000"/>
              </a:lnSpc>
              <a:spcBef>
                <a:spcPts val="0"/>
              </a:spcBef>
              <a:spcAft>
                <a:spcPts val="0"/>
              </a:spcAft>
              <a:buNone/>
            </a:pPr>
            <a:r>
              <a:rPr lang="en-US" b="1" dirty="0">
                <a:ea typeface="Calibri" panose="020F0502020204030204" pitchFamily="34" charset="0"/>
                <a:cs typeface="Times New Roman" panose="02020603050405020304" pitchFamily="18" charset="0"/>
              </a:rPr>
              <a:t>USF Affordability Threshold:</a:t>
            </a:r>
          </a:p>
          <a:p>
            <a:pPr marR="0" lvl="0" algn="just">
              <a:lnSpc>
                <a:spcPct val="115000"/>
              </a:lnSpc>
              <a:spcBef>
                <a:spcPts val="0"/>
              </a:spcBef>
              <a:spcAft>
                <a:spcPts val="0"/>
              </a:spcAft>
            </a:pPr>
            <a:endParaRPr lang="en-US" dirty="0">
              <a:ea typeface="Calibri" panose="020F0502020204030204" pitchFamily="34" charset="0"/>
              <a:cs typeface="Times New Roman" panose="02020603050405020304" pitchFamily="18" charset="0"/>
            </a:endParaRPr>
          </a:p>
          <a:p>
            <a:pPr marL="457200" marR="0" lvl="0" indent="-457200" algn="just">
              <a:lnSpc>
                <a:spcPct val="115000"/>
              </a:lnSpc>
              <a:spcBef>
                <a:spcPts val="0"/>
              </a:spcBef>
              <a:spcAft>
                <a:spcPts val="0"/>
              </a:spcAft>
              <a:buFont typeface="+mj-lt"/>
              <a:buAutoNum type="arabicParenR" startAt="3"/>
            </a:pPr>
            <a:r>
              <a:rPr lang="en-US" dirty="0">
                <a:ea typeface="Calibri" panose="020F0502020204030204" pitchFamily="34" charset="0"/>
                <a:cs typeface="Times New Roman" panose="02020603050405020304" pitchFamily="18" charset="0"/>
              </a:rPr>
              <a:t>Should the USF affordability threshold remain two percent (2%) of annual income for gas and non-heating electric costs, or revert to three percent (3%)? USF covers any electric and gas costs over the affordability threshold up to the benefit cap.</a:t>
            </a:r>
          </a:p>
          <a:p>
            <a:pPr marR="0" lvl="0" algn="just">
              <a:lnSpc>
                <a:spcPct val="115000"/>
              </a:lnSpc>
              <a:spcBef>
                <a:spcPts val="0"/>
              </a:spcBef>
              <a:spcAft>
                <a:spcPts val="0"/>
              </a:spcAft>
            </a:pPr>
            <a:endParaRPr lang="en-US" dirty="0">
              <a:ea typeface="Calibri" panose="020F0502020204030204" pitchFamily="34" charset="0"/>
              <a:cs typeface="Times New Roman" panose="02020603050405020304" pitchFamily="18" charset="0"/>
            </a:endParaRPr>
          </a:p>
          <a:p>
            <a:pPr marL="457200" marR="0" lvl="0" indent="-457200" algn="just">
              <a:lnSpc>
                <a:spcPct val="115000"/>
              </a:lnSpc>
              <a:spcBef>
                <a:spcPts val="0"/>
              </a:spcBef>
              <a:spcAft>
                <a:spcPts val="0"/>
              </a:spcAft>
              <a:buFont typeface="+mj-lt"/>
              <a:buAutoNum type="arabicParenR" startAt="4"/>
            </a:pPr>
            <a:r>
              <a:rPr lang="en-US" dirty="0">
                <a:ea typeface="Calibri" panose="020F0502020204030204" pitchFamily="34" charset="0"/>
                <a:cs typeface="Times New Roman" panose="02020603050405020304" pitchFamily="18" charset="0"/>
              </a:rPr>
              <a:t>Should the USF affordability threshold remain at four percent (4%) of annual income for electric heat or revert to six percent (6%)?  </a:t>
            </a:r>
          </a:p>
          <a:p>
            <a:endParaRPr lang="en-US" dirty="0"/>
          </a:p>
        </p:txBody>
      </p:sp>
    </p:spTree>
    <p:extLst>
      <p:ext uri="{BB962C8B-B14F-4D97-AF65-F5344CB8AC3E}">
        <p14:creationId xmlns:p14="http://schemas.microsoft.com/office/powerpoint/2010/main" val="1088978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15" dirty="0"/>
              <a:t>Please Comment on the Following</a:t>
            </a:r>
            <a:r>
              <a:rPr lang="en-US" b="1" spc="-20" dirty="0"/>
              <a:t> </a:t>
            </a:r>
            <a:endParaRPr lang="en-US" dirty="0"/>
          </a:p>
        </p:txBody>
      </p:sp>
      <p:sp>
        <p:nvSpPr>
          <p:cNvPr id="3" name="Content Placeholder 2"/>
          <p:cNvSpPr>
            <a:spLocks noGrp="1"/>
          </p:cNvSpPr>
          <p:nvPr>
            <p:ph idx="1"/>
          </p:nvPr>
        </p:nvSpPr>
        <p:spPr/>
        <p:txBody>
          <a:bodyPr>
            <a:normAutofit fontScale="92500" lnSpcReduction="20000"/>
          </a:bodyPr>
          <a:lstStyle/>
          <a:p>
            <a:pPr marL="342900" marR="0" lvl="0" indent="-342900" algn="just">
              <a:lnSpc>
                <a:spcPct val="115000"/>
              </a:lnSpc>
              <a:spcBef>
                <a:spcPts val="0"/>
              </a:spcBef>
              <a:spcAft>
                <a:spcPts val="0"/>
              </a:spcAft>
              <a:buFont typeface="+mj-lt"/>
              <a:buAutoNum type="arabicParenR" startAt="5"/>
            </a:pPr>
            <a:r>
              <a:rPr lang="en-US" b="1" dirty="0">
                <a:ea typeface="Calibri" panose="020F0502020204030204" pitchFamily="34" charset="0"/>
                <a:cs typeface="Times New Roman" panose="02020603050405020304" pitchFamily="18" charset="0"/>
              </a:rPr>
              <a:t>Minimum USF Benefit:</a:t>
            </a:r>
          </a:p>
          <a:p>
            <a:pPr marR="0" lvl="0" algn="just">
              <a:lnSpc>
                <a:spcPct val="115000"/>
              </a:lnSpc>
              <a:spcBef>
                <a:spcPts val="0"/>
              </a:spcBef>
              <a:spcAft>
                <a:spcPts val="0"/>
              </a:spcAft>
            </a:pPr>
            <a:endParaRPr lang="en-US" dirty="0">
              <a:ea typeface="Calibri" panose="020F0502020204030204" pitchFamily="34" charset="0"/>
              <a:cs typeface="Times New Roman" panose="02020603050405020304" pitchFamily="18" charset="0"/>
            </a:endParaRPr>
          </a:p>
          <a:p>
            <a:pPr marL="0" marR="0" lvl="0" indent="0" algn="just">
              <a:lnSpc>
                <a:spcPct val="115000"/>
              </a:lnSpc>
              <a:spcBef>
                <a:spcPts val="0"/>
              </a:spcBef>
              <a:spcAft>
                <a:spcPts val="0"/>
              </a:spcAft>
              <a:buNone/>
            </a:pPr>
            <a:r>
              <a:rPr lang="en-US" dirty="0">
                <a:ea typeface="Calibri" panose="020F0502020204030204" pitchFamily="34" charset="0"/>
                <a:cs typeface="Times New Roman" panose="02020603050405020304" pitchFamily="18" charset="0"/>
              </a:rPr>
              <a:t>Should the temporary minimum $5.00 USF monthly benefit be made permanent for any applicant who is income eligible for the program?  Or should income eligible applicants who do not spend more than the specified percentage of annual income on gas and electric (affordability threshold) be denied USF benefits?  What are the pros and cons of each </a:t>
            </a:r>
            <a:r>
              <a:rPr lang="en-US" dirty="0" smtClean="0">
                <a:ea typeface="Calibri" panose="020F0502020204030204" pitchFamily="34" charset="0"/>
                <a:cs typeface="Times New Roman" panose="02020603050405020304" pitchFamily="18" charset="0"/>
              </a:rPr>
              <a:t>scenario</a:t>
            </a:r>
            <a:r>
              <a:rPr lang="en-US" dirty="0">
                <a:ea typeface="Calibri" panose="020F0502020204030204" pitchFamily="34" charset="0"/>
                <a:cs typeface="Times New Roman" panose="02020603050405020304" pitchFamily="18" charset="0"/>
              </a:rPr>
              <a:t>?</a:t>
            </a:r>
            <a:endParaRPr lang="en-US"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07859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0965"/>
            <a:ext cx="10515600" cy="1325563"/>
          </a:xfrm>
        </p:spPr>
        <p:txBody>
          <a:bodyPr/>
          <a:lstStyle/>
          <a:p>
            <a:r>
              <a:rPr lang="en-US" b="1" spc="-15" dirty="0"/>
              <a:t>Please Comment on the Following</a:t>
            </a:r>
            <a:r>
              <a:rPr lang="en-US" b="1" spc="-20" dirty="0"/>
              <a:t> </a:t>
            </a:r>
            <a:endParaRPr lang="en-US" dirty="0"/>
          </a:p>
        </p:txBody>
      </p:sp>
      <p:sp>
        <p:nvSpPr>
          <p:cNvPr id="3" name="Content Placeholder 2"/>
          <p:cNvSpPr>
            <a:spLocks noGrp="1"/>
          </p:cNvSpPr>
          <p:nvPr>
            <p:ph idx="1"/>
          </p:nvPr>
        </p:nvSpPr>
        <p:spPr>
          <a:xfrm>
            <a:off x="838200" y="1388745"/>
            <a:ext cx="10515600" cy="4158615"/>
          </a:xfrm>
        </p:spPr>
        <p:txBody>
          <a:bodyPr>
            <a:noAutofit/>
          </a:bodyPr>
          <a:lstStyle/>
          <a:p>
            <a:pPr marL="0" indent="0">
              <a:lnSpc>
                <a:spcPct val="120000"/>
              </a:lnSpc>
              <a:buNone/>
            </a:pPr>
            <a:r>
              <a:rPr lang="en-US" sz="2400" b="1" dirty="0"/>
              <a:t>6) USF-Fresh Start: </a:t>
            </a:r>
            <a:r>
              <a:rPr lang="en-US" sz="2400" b="1" dirty="0" smtClean="0"/>
              <a:t>Enrollment</a:t>
            </a:r>
          </a:p>
          <a:p>
            <a:pPr marL="0" indent="0">
              <a:lnSpc>
                <a:spcPct val="120000"/>
              </a:lnSpc>
              <a:buNone/>
            </a:pPr>
            <a:endParaRPr lang="en-US" sz="1700" b="1" dirty="0"/>
          </a:p>
          <a:p>
            <a:pPr marL="342900" marR="0" lvl="0" indent="-342900" algn="just">
              <a:lnSpc>
                <a:spcPct val="120000"/>
              </a:lnSpc>
              <a:spcBef>
                <a:spcPts val="0"/>
              </a:spcBef>
              <a:spcAft>
                <a:spcPts val="0"/>
              </a:spcAft>
              <a:buFont typeface="Symbol" panose="05050102010706020507" pitchFamily="18" charset="2"/>
              <a:buChar char=""/>
            </a:pPr>
            <a:r>
              <a:rPr lang="en-US" sz="1700" dirty="0"/>
              <a:t>Should Fresh Start enrollment revert to automatic enrollment for only first time USF customers on October 1, 2023?</a:t>
            </a:r>
          </a:p>
          <a:p>
            <a:pPr marL="342900" marR="0" lvl="0" indent="-342900" algn="just">
              <a:lnSpc>
                <a:spcPct val="120000"/>
              </a:lnSpc>
              <a:spcBef>
                <a:spcPts val="0"/>
              </a:spcBef>
              <a:spcAft>
                <a:spcPts val="0"/>
              </a:spcAft>
              <a:buFont typeface="Symbol" panose="05050102010706020507" pitchFamily="18" charset="2"/>
              <a:buChar char=""/>
            </a:pPr>
            <a:r>
              <a:rPr lang="en-US" sz="1700" dirty="0"/>
              <a:t>Should Fresh Start enrollment to any USF enrollee be extended an additional year or longer, due to economic factors and current arrearages?</a:t>
            </a:r>
          </a:p>
          <a:p>
            <a:pPr marL="342900" marR="0" lvl="0" indent="-342900" algn="just">
              <a:lnSpc>
                <a:spcPct val="120000"/>
              </a:lnSpc>
              <a:spcBef>
                <a:spcPts val="0"/>
              </a:spcBef>
              <a:spcAft>
                <a:spcPts val="0"/>
              </a:spcAft>
              <a:buFont typeface="Symbol" panose="05050102010706020507" pitchFamily="18" charset="2"/>
              <a:buChar char=""/>
            </a:pPr>
            <a:r>
              <a:rPr lang="en-US" sz="1700" dirty="0"/>
              <a:t>Should Fresh Start enrollment be conditional?  If so, what conditions should be placed on the customer to be enrolled and/or remain in the program?</a:t>
            </a:r>
          </a:p>
          <a:p>
            <a:pPr marL="342900" marR="0" lvl="0" indent="-342900" algn="just">
              <a:lnSpc>
                <a:spcPct val="120000"/>
              </a:lnSpc>
              <a:spcBef>
                <a:spcPts val="0"/>
              </a:spcBef>
              <a:spcAft>
                <a:spcPts val="0"/>
              </a:spcAft>
              <a:buFont typeface="Symbol" panose="05050102010706020507" pitchFamily="18" charset="2"/>
              <a:buChar char=""/>
            </a:pPr>
            <a:r>
              <a:rPr lang="en-US" sz="1700" dirty="0"/>
              <a:t>Should enrollment in Fresh Start be made available to any USF enrollee once during a five, or ten-year period?</a:t>
            </a:r>
          </a:p>
          <a:p>
            <a:pPr marL="342900" marR="0" lvl="0" indent="-342900" algn="just">
              <a:lnSpc>
                <a:spcPct val="120000"/>
              </a:lnSpc>
              <a:spcBef>
                <a:spcPts val="0"/>
              </a:spcBef>
              <a:spcAft>
                <a:spcPts val="0"/>
              </a:spcAft>
              <a:buFont typeface="Symbol" panose="05050102010706020507" pitchFamily="18" charset="2"/>
              <a:buChar char=""/>
            </a:pPr>
            <a:r>
              <a:rPr lang="en-US" sz="1700" dirty="0"/>
              <a:t>Please provide suggestions for Fresh Start enrollment eligibility criteria and/or factors that should be considered when determining a way forward with the Fresh Start program.</a:t>
            </a:r>
          </a:p>
        </p:txBody>
      </p:sp>
    </p:spTree>
    <p:extLst>
      <p:ext uri="{BB962C8B-B14F-4D97-AF65-F5344CB8AC3E}">
        <p14:creationId xmlns:p14="http://schemas.microsoft.com/office/powerpoint/2010/main" val="14652978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15" dirty="0"/>
              <a:t>Please Comment on the Following</a:t>
            </a:r>
            <a:r>
              <a:rPr lang="en-US" b="1" spc="-20" dirty="0"/>
              <a:t>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ea typeface="Calibri" panose="020F0502020204030204" pitchFamily="34" charset="0"/>
                <a:cs typeface="Times New Roman" panose="02020603050405020304" pitchFamily="18" charset="0"/>
              </a:rPr>
              <a:t>7) USF-Fresh Start: Monthly Cap on Forgiveness</a:t>
            </a:r>
          </a:p>
          <a:p>
            <a:pPr marL="0" indent="0">
              <a:buNone/>
            </a:pPr>
            <a:endParaRPr lang="en-US" dirty="0" smtClean="0"/>
          </a:p>
          <a:p>
            <a:pPr marL="0" indent="0">
              <a:buNone/>
            </a:pPr>
            <a:r>
              <a:rPr lang="en-US" dirty="0">
                <a:ea typeface="Calibri" panose="020F0502020204030204" pitchFamily="34" charset="0"/>
                <a:cs typeface="Times New Roman" panose="02020603050405020304" pitchFamily="18" charset="0"/>
              </a:rPr>
              <a:t>The $100 cap on monthly Fresh Start forgiveness was removed during the program expansion period so that each month a customer pays their current bill in full, 1/12 of their overdue balance is forgiven, or ¼ of the overdue balance is forgiven each quarter.  Should the $100 monthly cap ($300 quarterly cap) on Fresh Start forgiveness be reinstated or removed permanently? </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22330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15" dirty="0"/>
              <a:t>Please Comment on the Following</a:t>
            </a:r>
            <a:r>
              <a:rPr lang="en-US" b="1" spc="-20" dirty="0"/>
              <a:t> </a:t>
            </a:r>
            <a:endParaRPr lang="en-US" dirty="0"/>
          </a:p>
        </p:txBody>
      </p:sp>
      <p:sp>
        <p:nvSpPr>
          <p:cNvPr id="3" name="Content Placeholder 2"/>
          <p:cNvSpPr>
            <a:spLocks noGrp="1"/>
          </p:cNvSpPr>
          <p:nvPr>
            <p:ph idx="1"/>
          </p:nvPr>
        </p:nvSpPr>
        <p:spPr/>
        <p:txBody>
          <a:bodyPr>
            <a:normAutofit fontScale="62500" lnSpcReduction="20000"/>
          </a:bodyPr>
          <a:lstStyle/>
          <a:p>
            <a:pPr marL="0" indent="0">
              <a:lnSpc>
                <a:spcPct val="120000"/>
              </a:lnSpc>
              <a:buNone/>
            </a:pPr>
            <a:r>
              <a:rPr lang="en-US" sz="3800" b="1" dirty="0"/>
              <a:t>8) Application of Federal Dollars to Fresh Start Customers</a:t>
            </a:r>
          </a:p>
          <a:p>
            <a:pPr marL="0" indent="0">
              <a:lnSpc>
                <a:spcPct val="120000"/>
              </a:lnSpc>
              <a:buNone/>
            </a:pPr>
            <a:endParaRPr lang="en-US" dirty="0"/>
          </a:p>
          <a:p>
            <a:pPr marL="0" indent="0">
              <a:lnSpc>
                <a:spcPct val="120000"/>
              </a:lnSpc>
              <a:buNone/>
            </a:pPr>
            <a:r>
              <a:rPr lang="en-US" dirty="0"/>
              <a:t>The Board directed the gas and electric utilities to apply any available federal arrearage forgiveness to Fresh Start balances before current balances as the funds become available and in a </a:t>
            </a:r>
            <a:r>
              <a:rPr lang="en-US" dirty="0" smtClean="0"/>
              <a:t>manner consistent </a:t>
            </a:r>
            <a:r>
              <a:rPr lang="en-US" dirty="0"/>
              <a:t>with the best interest of the customer in order to maximize federal American Rescue Plan (“ARP”) funding during the program expansion period. </a:t>
            </a:r>
            <a:r>
              <a:rPr lang="en-US" dirty="0" smtClean="0"/>
              <a:t>Prior </a:t>
            </a:r>
            <a:r>
              <a:rPr lang="en-US" dirty="0"/>
              <a:t>to this directive, the utilities applied federal funds, which only included LIHEAP funds, to current overdue balances.  </a:t>
            </a:r>
            <a:r>
              <a:rPr lang="en-US" dirty="0"/>
              <a:t>Should the utilities revert to the former practice of applying federal LIHEAP funds to current overdue balances?  Please note that the application of LIHEAP funds to current balances helps customers comply with the Fresh Start program and earn forgiveness on Fresh Start balances.</a:t>
            </a:r>
          </a:p>
        </p:txBody>
      </p:sp>
    </p:spTree>
    <p:extLst>
      <p:ext uri="{BB962C8B-B14F-4D97-AF65-F5344CB8AC3E}">
        <p14:creationId xmlns:p14="http://schemas.microsoft.com/office/powerpoint/2010/main" val="10716951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General Stakeholder Comments</a:t>
            </a:r>
            <a:endParaRPr lang="en-US" dirty="0"/>
          </a:p>
        </p:txBody>
      </p:sp>
      <p:sp>
        <p:nvSpPr>
          <p:cNvPr id="3" name="Content Placeholder 2"/>
          <p:cNvSpPr>
            <a:spLocks noGrp="1"/>
          </p:cNvSpPr>
          <p:nvPr>
            <p:ph idx="1"/>
          </p:nvPr>
        </p:nvSpPr>
        <p:spPr/>
        <p:txBody>
          <a:bodyPr>
            <a:noAutofit/>
          </a:bodyPr>
          <a:lstStyle/>
          <a:p>
            <a:pPr marL="342900" indent="-342900">
              <a:lnSpc>
                <a:spcPct val="120000"/>
              </a:lnSpc>
            </a:pPr>
            <a:r>
              <a:rPr lang="en-US" sz="1900" dirty="0"/>
              <a:t>Speaking time per person is limited to 2 minutes—please be respectful of other speakers. </a:t>
            </a:r>
          </a:p>
          <a:p>
            <a:pPr marL="342900" indent="-342900">
              <a:lnSpc>
                <a:spcPct val="120000"/>
              </a:lnSpc>
            </a:pPr>
            <a:r>
              <a:rPr lang="en-US" sz="1900" dirty="0"/>
              <a:t>Please raise you hand if you would like to provide any last thoughts or comments. You will be recognized by our meeting facilitator and offered your speaking opportunity. </a:t>
            </a:r>
          </a:p>
          <a:p>
            <a:pPr marL="342900" indent="-342900">
              <a:lnSpc>
                <a:spcPct val="120000"/>
              </a:lnSpc>
            </a:pPr>
            <a:r>
              <a:rPr lang="en-US" sz="1900" dirty="0"/>
              <a:t>The following commands can be entered via DTMF tones using your phone's dial pad while in a Zoom meeting:  *6 - Toggle </a:t>
            </a:r>
            <a:r>
              <a:rPr lang="en-US" sz="1900" dirty="0" smtClean="0"/>
              <a:t>mute/unmute </a:t>
            </a:r>
            <a:r>
              <a:rPr lang="en-US" sz="1900" dirty="0"/>
              <a:t>*9 - Raise hand </a:t>
            </a:r>
          </a:p>
          <a:p>
            <a:pPr marL="342900" indent="-342900">
              <a:lnSpc>
                <a:spcPct val="120000"/>
              </a:lnSpc>
            </a:pPr>
            <a:r>
              <a:rPr lang="en-US" sz="1900" dirty="0"/>
              <a:t>The deadline for comments is March 3, 2023 at 5pm ET </a:t>
            </a:r>
          </a:p>
          <a:p>
            <a:pPr marL="342900" indent="-342900">
              <a:lnSpc>
                <a:spcPct val="120000"/>
              </a:lnSpc>
            </a:pPr>
            <a:r>
              <a:rPr lang="en-US" sz="1900" dirty="0"/>
              <a:t>Please submit written comments directly to Docket No.</a:t>
            </a:r>
            <a:r>
              <a:rPr lang="en-US" sz="1900" b="1" dirty="0">
                <a:solidFill>
                  <a:srgbClr val="0000FF"/>
                </a:solidFill>
                <a:ea typeface="Times New Roman" panose="02020603050405020304" pitchFamily="18" charset="0"/>
              </a:rPr>
              <a:t> </a:t>
            </a:r>
            <a:r>
              <a:rPr lang="en-US" sz="1900" b="1" dirty="0">
                <a:solidFill>
                  <a:srgbClr val="0000FF"/>
                </a:solidFill>
                <a:ea typeface="Times New Roman" panose="02020603050405020304" pitchFamily="18" charset="0"/>
                <a:hlinkClick r:id="rId2"/>
              </a:rPr>
              <a:t>AO20060471</a:t>
            </a:r>
            <a:r>
              <a:rPr lang="en-US" sz="1900" b="1" dirty="0">
                <a:solidFill>
                  <a:srgbClr val="0000FF"/>
                </a:solidFill>
                <a:ea typeface="Times New Roman" panose="02020603050405020304" pitchFamily="18" charset="0"/>
              </a:rPr>
              <a:t> </a:t>
            </a:r>
            <a:r>
              <a:rPr lang="en-US" sz="1900" dirty="0"/>
              <a:t>using the “Post Comments” button on the Board’s Public Document Search tool</a:t>
            </a:r>
            <a:r>
              <a:rPr lang="en-US" sz="1900" dirty="0" smtClean="0"/>
              <a:t>.</a:t>
            </a:r>
            <a:endParaRPr lang="en-US" sz="1900" dirty="0"/>
          </a:p>
        </p:txBody>
      </p:sp>
    </p:spTree>
    <p:extLst>
      <p:ext uri="{BB962C8B-B14F-4D97-AF65-F5344CB8AC3E}">
        <p14:creationId xmlns:p14="http://schemas.microsoft.com/office/powerpoint/2010/main" val="1485523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Written Stakeholder Comment Guides</a:t>
            </a:r>
          </a:p>
        </p:txBody>
      </p:sp>
      <p:sp>
        <p:nvSpPr>
          <p:cNvPr id="3" name="Content Placeholder 2"/>
          <p:cNvSpPr>
            <a:spLocks noGrp="1"/>
          </p:cNvSpPr>
          <p:nvPr>
            <p:ph idx="1"/>
          </p:nvPr>
        </p:nvSpPr>
        <p:spPr>
          <a:xfrm>
            <a:off x="838200" y="1668861"/>
            <a:ext cx="10515600" cy="1866809"/>
          </a:xfrm>
        </p:spPr>
        <p:txBody>
          <a:bodyPr>
            <a:normAutofit/>
          </a:bodyPr>
          <a:lstStyle/>
          <a:p>
            <a:pPr marL="0" indent="0">
              <a:buNone/>
            </a:pPr>
            <a:r>
              <a:rPr lang="en-US" sz="1800" dirty="0"/>
              <a:t>The deadline for written comments is 5:00 p.m. ET on Friday, March 3, 2023</a:t>
            </a:r>
          </a:p>
          <a:p>
            <a:pPr marL="0" indent="0">
              <a:buNone/>
            </a:pPr>
            <a:r>
              <a:rPr lang="en-US" sz="1800" dirty="0"/>
              <a:t>Please submit comments directly to Docket No. </a:t>
            </a:r>
            <a:r>
              <a:rPr lang="en-US" sz="1800" b="1" dirty="0">
                <a:solidFill>
                  <a:srgbClr val="0000FF"/>
                </a:solidFill>
                <a:ea typeface="Times New Roman" panose="02020603050405020304" pitchFamily="18" charset="0"/>
                <a:hlinkClick r:id="rId2"/>
              </a:rPr>
              <a:t>AO20060471</a:t>
            </a:r>
            <a:r>
              <a:rPr lang="en-US" sz="1800" dirty="0">
                <a:hlinkClick r:id="rId2"/>
              </a:rPr>
              <a:t> </a:t>
            </a:r>
            <a:r>
              <a:rPr lang="en-US" sz="1800" dirty="0"/>
              <a:t>using the “Post Comments” button on the Board’s Public Document Search tool. Comments are considered “public documents” for purposes of the State’s Open Public Records Act and any confidential information should be submitted in accordance with the procedures set forth in N.J.A.C. 14:1-12.3. Written comments may also be submitted to: </a:t>
            </a:r>
          </a:p>
        </p:txBody>
      </p:sp>
      <p:sp>
        <p:nvSpPr>
          <p:cNvPr id="4" name="Content Placeholder 2"/>
          <p:cNvSpPr txBox="1">
            <a:spLocks/>
          </p:cNvSpPr>
          <p:nvPr/>
        </p:nvSpPr>
        <p:spPr>
          <a:xfrm>
            <a:off x="838200" y="3393440"/>
            <a:ext cx="10515600" cy="2078713"/>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000" dirty="0"/>
              <a:t>Acting Secretary of the Board </a:t>
            </a:r>
          </a:p>
          <a:p>
            <a:pPr marL="0" indent="0" algn="ctr">
              <a:buNone/>
            </a:pPr>
            <a:r>
              <a:rPr lang="en-US" sz="2000" dirty="0"/>
              <a:t>44 South Clinton Avenue, </a:t>
            </a:r>
          </a:p>
          <a:p>
            <a:pPr marL="0" indent="0" algn="ctr">
              <a:buNone/>
            </a:pPr>
            <a:r>
              <a:rPr lang="en-US" sz="2000" dirty="0"/>
              <a:t>1st Floor </a:t>
            </a:r>
          </a:p>
          <a:p>
            <a:pPr marL="0" indent="0" algn="ctr">
              <a:buNone/>
            </a:pPr>
            <a:r>
              <a:rPr lang="en-US" sz="2000" dirty="0"/>
              <a:t>Post Office Box 350 </a:t>
            </a:r>
          </a:p>
          <a:p>
            <a:pPr marL="0" indent="0" algn="ctr">
              <a:buNone/>
            </a:pPr>
            <a:r>
              <a:rPr lang="en-US" sz="2000" dirty="0"/>
              <a:t>Trenton, NJ 08625-0350 </a:t>
            </a:r>
          </a:p>
          <a:p>
            <a:pPr marL="0" indent="0" algn="ctr">
              <a:buNone/>
            </a:pPr>
            <a:r>
              <a:rPr lang="en-US" sz="2000" dirty="0"/>
              <a:t>Phone: 609-292-1599 </a:t>
            </a:r>
          </a:p>
          <a:p>
            <a:pPr marL="0" indent="0" algn="ctr">
              <a:buNone/>
            </a:pPr>
            <a:r>
              <a:rPr lang="en-US" sz="2000" dirty="0"/>
              <a:t>Email: </a:t>
            </a:r>
            <a:r>
              <a:rPr lang="en-US" sz="2000" dirty="0" smtClean="0">
                <a:hlinkClick r:id="rId3"/>
              </a:rPr>
              <a:t>board.secretary@bpu.nj.gov</a:t>
            </a:r>
            <a:endParaRPr lang="en-US" sz="2000" dirty="0"/>
          </a:p>
        </p:txBody>
      </p:sp>
    </p:spTree>
    <p:extLst>
      <p:ext uri="{BB962C8B-B14F-4D97-AF65-F5344CB8AC3E}">
        <p14:creationId xmlns:p14="http://schemas.microsoft.com/office/powerpoint/2010/main" val="3788074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Disclaimer</a:t>
            </a:r>
            <a:endParaRPr lang="en-US" dirty="0"/>
          </a:p>
        </p:txBody>
      </p:sp>
      <p:sp>
        <p:nvSpPr>
          <p:cNvPr id="3" name="Content Placeholder 2"/>
          <p:cNvSpPr>
            <a:spLocks noGrp="1"/>
          </p:cNvSpPr>
          <p:nvPr>
            <p:ph idx="1"/>
          </p:nvPr>
        </p:nvSpPr>
        <p:spPr/>
        <p:txBody>
          <a:bodyPr/>
          <a:lstStyle/>
          <a:p>
            <a:pPr marL="0" indent="0">
              <a:buNone/>
            </a:pPr>
            <a:r>
              <a:rPr lang="en-US" dirty="0"/>
              <a:t>This presentation is provided for informational purposes only and should not be taken to represent the views of the New Jersey Board of Public Utilities, its Commissioners, or the State of New Jersey. Please be aware that any information presented is subject to change if there are changes to New Jersey statutes, rules, or policies. All viewers are responsible for ensuring that they rely only on current legal authority regarding the matters covered in the presentation. </a:t>
            </a:r>
          </a:p>
          <a:p>
            <a:pPr marL="0" indent="0">
              <a:buNone/>
            </a:pPr>
            <a:endParaRPr lang="en-US" dirty="0"/>
          </a:p>
        </p:txBody>
      </p:sp>
    </p:spTree>
    <p:extLst>
      <p:ext uri="{BB962C8B-B14F-4D97-AF65-F5344CB8AC3E}">
        <p14:creationId xmlns:p14="http://schemas.microsoft.com/office/powerpoint/2010/main" val="4216609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Thank you for participating!</a:t>
            </a:r>
            <a:endParaRPr lang="en-US" dirty="0"/>
          </a:p>
        </p:txBody>
      </p:sp>
      <p:sp>
        <p:nvSpPr>
          <p:cNvPr id="3" name="Text Placeholder 2"/>
          <p:cNvSpPr>
            <a:spLocks noGrp="1"/>
          </p:cNvSpPr>
          <p:nvPr>
            <p:ph type="body" idx="1"/>
          </p:nvPr>
        </p:nvSpPr>
        <p:spPr/>
        <p:txBody>
          <a:bodyPr>
            <a:normAutofit fontScale="92500" lnSpcReduction="10000"/>
          </a:bodyPr>
          <a:lstStyle/>
          <a:p>
            <a:r>
              <a:rPr lang="en-US" dirty="0" smtClean="0">
                <a:solidFill>
                  <a:schemeClr val="tx1"/>
                </a:solidFill>
              </a:rPr>
              <a:t>If </a:t>
            </a:r>
            <a:r>
              <a:rPr lang="en-US" dirty="0">
                <a:solidFill>
                  <a:schemeClr val="tx1"/>
                </a:solidFill>
              </a:rPr>
              <a:t>you have any questions about this meeting, please email Maureen Clerc at: </a:t>
            </a:r>
            <a:r>
              <a:rPr lang="en-US" dirty="0">
                <a:solidFill>
                  <a:schemeClr val="tx1"/>
                </a:solidFill>
                <a:hlinkClick r:id="rId2"/>
              </a:rPr>
              <a:t>maureen.clerc@bpu.nj.gov</a:t>
            </a:r>
            <a:r>
              <a:rPr lang="en-US" dirty="0">
                <a:solidFill>
                  <a:schemeClr val="tx1"/>
                </a:solidFill>
              </a:rPr>
              <a:t>  </a:t>
            </a:r>
            <a:endParaRPr lang="en-US" dirty="0" smtClean="0">
              <a:solidFill>
                <a:schemeClr val="tx1"/>
              </a:solidFill>
            </a:endParaRPr>
          </a:p>
          <a:p>
            <a:endParaRPr lang="en-US" dirty="0">
              <a:solidFill>
                <a:schemeClr val="tx1"/>
              </a:solidFill>
            </a:endParaRPr>
          </a:p>
          <a:p>
            <a:r>
              <a:rPr lang="en-US" dirty="0" smtClean="0">
                <a:solidFill>
                  <a:schemeClr val="tx1"/>
                </a:solidFill>
              </a:rPr>
              <a:t>This </a:t>
            </a:r>
            <a:r>
              <a:rPr lang="en-US" dirty="0">
                <a:solidFill>
                  <a:schemeClr val="tx1"/>
                </a:solidFill>
              </a:rPr>
              <a:t>stakeholder meeting is now over</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98249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Written Stakeholder Comment Guides</a:t>
            </a:r>
          </a:p>
        </p:txBody>
      </p:sp>
      <p:sp>
        <p:nvSpPr>
          <p:cNvPr id="3" name="Content Placeholder 2"/>
          <p:cNvSpPr>
            <a:spLocks noGrp="1"/>
          </p:cNvSpPr>
          <p:nvPr>
            <p:ph idx="1"/>
          </p:nvPr>
        </p:nvSpPr>
        <p:spPr>
          <a:xfrm>
            <a:off x="838200" y="1668861"/>
            <a:ext cx="10515600" cy="1866809"/>
          </a:xfrm>
        </p:spPr>
        <p:txBody>
          <a:bodyPr>
            <a:normAutofit/>
          </a:bodyPr>
          <a:lstStyle/>
          <a:p>
            <a:pPr marL="0" indent="0">
              <a:buNone/>
            </a:pPr>
            <a:r>
              <a:rPr lang="en-US" sz="2000" dirty="0"/>
              <a:t>The deadline for written comments is 5:00 p.m. ET on Friday, March 3, 2023</a:t>
            </a:r>
          </a:p>
          <a:p>
            <a:pPr marL="0" indent="0">
              <a:buNone/>
            </a:pPr>
            <a:r>
              <a:rPr lang="en-US" sz="2000" dirty="0"/>
              <a:t>Please submit comments directly to Docket No. </a:t>
            </a:r>
            <a:r>
              <a:rPr lang="en-US" sz="2000" b="1" dirty="0">
                <a:solidFill>
                  <a:srgbClr val="0000FF"/>
                </a:solidFill>
                <a:ea typeface="Times New Roman" panose="02020603050405020304" pitchFamily="18" charset="0"/>
                <a:hlinkClick r:id="rId2"/>
              </a:rPr>
              <a:t>AO20060471</a:t>
            </a:r>
            <a:r>
              <a:rPr lang="en-US" sz="2000" dirty="0">
                <a:hlinkClick r:id="rId2"/>
              </a:rPr>
              <a:t> </a:t>
            </a:r>
            <a:r>
              <a:rPr lang="en-US" sz="2000" dirty="0"/>
              <a:t>using the “Post Comments” button on the Board’s Public Document Search tool. Comments are considered “public documents” for purposes of the State’s Open Public Records Act and any confidential information should be submitted in accordance with the procedures set forth in N.J.A.C. 14:1-12.3. Written comments may also be submitted to: </a:t>
            </a:r>
          </a:p>
        </p:txBody>
      </p:sp>
      <p:sp>
        <p:nvSpPr>
          <p:cNvPr id="4" name="Content Placeholder 2"/>
          <p:cNvSpPr txBox="1">
            <a:spLocks/>
          </p:cNvSpPr>
          <p:nvPr/>
        </p:nvSpPr>
        <p:spPr>
          <a:xfrm>
            <a:off x="838200" y="3605344"/>
            <a:ext cx="10515600" cy="1866809"/>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000" dirty="0"/>
              <a:t>Acting Secretary of the Board </a:t>
            </a:r>
          </a:p>
          <a:p>
            <a:pPr marL="0" indent="0" algn="ctr">
              <a:buNone/>
            </a:pPr>
            <a:r>
              <a:rPr lang="en-US" sz="2000" dirty="0"/>
              <a:t>44 South Clinton Avenue, </a:t>
            </a:r>
          </a:p>
          <a:p>
            <a:pPr marL="0" indent="0" algn="ctr">
              <a:buNone/>
            </a:pPr>
            <a:r>
              <a:rPr lang="en-US" sz="2000" dirty="0"/>
              <a:t>1st Floor </a:t>
            </a:r>
          </a:p>
          <a:p>
            <a:pPr marL="0" indent="0" algn="ctr">
              <a:buNone/>
            </a:pPr>
            <a:r>
              <a:rPr lang="en-US" sz="2000" dirty="0"/>
              <a:t>Post Office Box 350 </a:t>
            </a:r>
          </a:p>
          <a:p>
            <a:pPr marL="0" indent="0" algn="ctr">
              <a:buNone/>
            </a:pPr>
            <a:r>
              <a:rPr lang="en-US" sz="2000" dirty="0"/>
              <a:t>Trenton, NJ 08625-0350 </a:t>
            </a:r>
          </a:p>
          <a:p>
            <a:pPr marL="0" indent="0" algn="ctr">
              <a:buNone/>
            </a:pPr>
            <a:r>
              <a:rPr lang="en-US" sz="2000" dirty="0"/>
              <a:t>Phone: 609-292-1599 </a:t>
            </a:r>
          </a:p>
          <a:p>
            <a:pPr marL="0" indent="0" algn="ctr">
              <a:buNone/>
            </a:pPr>
            <a:r>
              <a:rPr lang="en-US" sz="2000" dirty="0"/>
              <a:t>Email: </a:t>
            </a:r>
            <a:r>
              <a:rPr lang="en-US" sz="2000" dirty="0" smtClean="0">
                <a:hlinkClick r:id="rId3"/>
              </a:rPr>
              <a:t>board.secretary@bpu.nj.gov</a:t>
            </a:r>
            <a:endParaRPr lang="en-US" sz="2000" dirty="0"/>
          </a:p>
        </p:txBody>
      </p:sp>
    </p:spTree>
    <p:extLst>
      <p:ext uri="{BB962C8B-B14F-4D97-AF65-F5344CB8AC3E}">
        <p14:creationId xmlns:p14="http://schemas.microsoft.com/office/powerpoint/2010/main" val="379853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Live Stakeholder Comments</a:t>
            </a:r>
            <a:endParaRPr lang="en-US" dirty="0"/>
          </a:p>
        </p:txBody>
      </p:sp>
      <p:sp>
        <p:nvSpPr>
          <p:cNvPr id="3" name="Content Placeholder 2"/>
          <p:cNvSpPr>
            <a:spLocks noGrp="1"/>
          </p:cNvSpPr>
          <p:nvPr>
            <p:ph idx="1"/>
          </p:nvPr>
        </p:nvSpPr>
        <p:spPr/>
        <p:txBody>
          <a:bodyPr>
            <a:normAutofit fontScale="77500" lnSpcReduction="20000"/>
          </a:bodyPr>
          <a:lstStyle/>
          <a:p>
            <a:pPr marL="342900" indent="-342900"/>
            <a:r>
              <a:rPr lang="en-US" dirty="0"/>
              <a:t>Speaking time per person is limited to 5 minutes—please be respectful of other speakers. </a:t>
            </a:r>
          </a:p>
          <a:p>
            <a:pPr marL="342900" indent="-342900"/>
            <a:r>
              <a:rPr lang="en-US" dirty="0"/>
              <a:t>The next five speakers are posted in the chat. We will call on speakers in order. If your name is not showing (only a phone number), please raise your hand when it is your turn to speak. </a:t>
            </a:r>
          </a:p>
          <a:p>
            <a:pPr marL="342900" indent="-342900"/>
            <a:r>
              <a:rPr lang="en-US" dirty="0"/>
              <a:t>Phone controls for participants </a:t>
            </a:r>
          </a:p>
          <a:p>
            <a:pPr marL="342900" indent="-342900"/>
            <a:r>
              <a:rPr lang="en-US" dirty="0"/>
              <a:t>The following commands can be entered via DTMF tones using your phone's dial pad while in a Zoom meeting: *6 - Toggle mute/unmute *9 - Raise hand </a:t>
            </a:r>
          </a:p>
          <a:p>
            <a:pPr marL="342900" indent="-342900"/>
            <a:r>
              <a:rPr lang="en-US" dirty="0"/>
              <a:t>At the conclusion of our pre-registered speakers list, we will invite additional speakers to raise their hands to speak</a:t>
            </a:r>
            <a:r>
              <a:rPr lang="en-US" dirty="0" smtClean="0"/>
              <a:t>.</a:t>
            </a:r>
            <a:endParaRPr lang="en-US" dirty="0"/>
          </a:p>
        </p:txBody>
      </p:sp>
    </p:spTree>
    <p:extLst>
      <p:ext uri="{BB962C8B-B14F-4D97-AF65-F5344CB8AC3E}">
        <p14:creationId xmlns:p14="http://schemas.microsoft.com/office/powerpoint/2010/main" val="3654951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t>New Jersey Board of Public </a:t>
            </a:r>
            <a:r>
              <a:rPr lang="en-US" b="1" kern="0" dirty="0" smtClean="0"/>
              <a:t>Utilities</a:t>
            </a:r>
            <a:endParaRPr lang="en-US" dirty="0"/>
          </a:p>
        </p:txBody>
      </p:sp>
      <p:sp>
        <p:nvSpPr>
          <p:cNvPr id="3" name="Content Placeholder 2"/>
          <p:cNvSpPr>
            <a:spLocks noGrp="1"/>
          </p:cNvSpPr>
          <p:nvPr>
            <p:ph idx="1"/>
          </p:nvPr>
        </p:nvSpPr>
        <p:spPr/>
        <p:txBody>
          <a:bodyPr/>
          <a:lstStyle/>
          <a:p>
            <a:pPr marL="0" indent="0" algn="ctr">
              <a:buNone/>
            </a:pPr>
            <a:r>
              <a:rPr lang="en-US" dirty="0">
                <a:cs typeface="Calibri Light" panose="020F0302020204030204" pitchFamily="34" charset="0"/>
              </a:rPr>
              <a:t>The New Jersey Board of Public Utilities (NJBPU) is a state agency </a:t>
            </a:r>
            <a:r>
              <a:rPr lang="en-US" dirty="0">
                <a:solidFill>
                  <a:srgbClr val="111111"/>
                </a:solidFill>
                <a:cs typeface="Calibri Light" panose="020F0302020204030204" pitchFamily="34" charset="0"/>
              </a:rPr>
              <a:t>with authority to oversee regulated utilities, such as natural gas, electricity, water, telecommunications and cable television and has a mission to provide safe, adequate and proper service at reasonable and non-discriminatory rates</a:t>
            </a:r>
            <a:r>
              <a:rPr lang="en-US" dirty="0" smtClean="0">
                <a:solidFill>
                  <a:srgbClr val="111111"/>
                </a:solidFill>
                <a:cs typeface="Calibri Light" panose="020F0302020204030204" pitchFamily="34" charset="0"/>
              </a:rPr>
              <a:t>.</a:t>
            </a:r>
            <a:endParaRPr lang="en-US" dirty="0">
              <a:solidFill>
                <a:srgbClr val="111111"/>
              </a:solidFill>
              <a:cs typeface="Calibri Light" panose="020F0302020204030204" pitchFamily="34" charset="0"/>
            </a:endParaRPr>
          </a:p>
        </p:txBody>
      </p:sp>
    </p:spTree>
    <p:extLst>
      <p:ext uri="{BB962C8B-B14F-4D97-AF65-F5344CB8AC3E}">
        <p14:creationId xmlns:p14="http://schemas.microsoft.com/office/powerpoint/2010/main" val="1444197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t>Universal Service Fund: </a:t>
            </a:r>
            <a:r>
              <a:rPr lang="en-US" b="1" kern="0" dirty="0" smtClean="0"/>
              <a:t>Overview</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solidFill>
                  <a:srgbClr val="111111"/>
                </a:solidFill>
                <a:cs typeface="Calibri Light" panose="020F0302020204030204" pitchFamily="34" charset="0"/>
              </a:rPr>
              <a:t>NJBPU created the </a:t>
            </a:r>
            <a:r>
              <a:rPr lang="en-US" b="1" dirty="0">
                <a:solidFill>
                  <a:srgbClr val="111111"/>
                </a:solidFill>
                <a:cs typeface="Calibri Light" panose="020F0302020204030204" pitchFamily="34" charset="0"/>
              </a:rPr>
              <a:t>Universal Service Fund (USF)</a:t>
            </a:r>
            <a:r>
              <a:rPr lang="en-US" dirty="0">
                <a:solidFill>
                  <a:srgbClr val="111111"/>
                </a:solidFill>
                <a:cs typeface="Calibri Light" panose="020F0302020204030204" pitchFamily="34" charset="0"/>
              </a:rPr>
              <a:t> in 2003 to ensure that low-income electric and natural gas customers have access to more affordable energy. The Board stated the USF would be an on-going, evolving program, subject to review and amended as necessary. </a:t>
            </a:r>
            <a:endParaRPr lang="en-US" dirty="0">
              <a:cs typeface="Calibri Light" panose="020F0302020204030204" pitchFamily="34" charset="0"/>
            </a:endParaRPr>
          </a:p>
          <a:p>
            <a:pPr marL="0" indent="0">
              <a:buNone/>
            </a:pPr>
            <a:endParaRPr lang="en-US" dirty="0">
              <a:cs typeface="Calibri Light" panose="020F0302020204030204" pitchFamily="34" charset="0"/>
            </a:endParaRPr>
          </a:p>
          <a:p>
            <a:pPr marL="0" indent="0">
              <a:buNone/>
            </a:pPr>
            <a:r>
              <a:rPr lang="en-US" dirty="0">
                <a:cs typeface="Calibri Light" panose="020F0302020204030204" pitchFamily="34" charset="0"/>
              </a:rPr>
              <a:t>The Board ordered that USF be funded through uniform charges on electric and natural gas bills through a USF rate through the Societal Benefits Charge (SBC) collected pursuant to N.J.S.A. 48:3-60(a</a:t>
            </a:r>
            <a:r>
              <a:rPr lang="en-US" dirty="0" smtClean="0">
                <a:cs typeface="Calibri Light" panose="020F0302020204030204" pitchFamily="34" charset="0"/>
              </a:rPr>
              <a:t>).</a:t>
            </a:r>
            <a:endParaRPr lang="en-US" dirty="0">
              <a:cs typeface="Calibri Light" panose="020F0302020204030204" pitchFamily="34" charset="0"/>
            </a:endParaRPr>
          </a:p>
        </p:txBody>
      </p:sp>
    </p:spTree>
    <p:extLst>
      <p:ext uri="{BB962C8B-B14F-4D97-AF65-F5344CB8AC3E}">
        <p14:creationId xmlns:p14="http://schemas.microsoft.com/office/powerpoint/2010/main" val="989235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t>Universal Service Fund: </a:t>
            </a:r>
            <a:r>
              <a:rPr lang="en-US" b="1" kern="0" dirty="0" smtClean="0"/>
              <a:t>Overview</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To qualify for USF prior to October 2021, customers needed to:</a:t>
            </a:r>
          </a:p>
          <a:p>
            <a:endParaRPr lang="en-US" dirty="0"/>
          </a:p>
          <a:p>
            <a:pPr marL="342900" indent="-342900">
              <a:buAutoNum type="arabicParenR"/>
            </a:pPr>
            <a:r>
              <a:rPr lang="en-US" dirty="0"/>
              <a:t>Meet household income limit of 185% of the Federal Poverty Guidelines (FPG); </a:t>
            </a:r>
            <a:r>
              <a:rPr lang="en-US" u="sng" dirty="0"/>
              <a:t>and</a:t>
            </a:r>
            <a:r>
              <a:rPr lang="en-US" dirty="0"/>
              <a:t> </a:t>
            </a:r>
          </a:p>
          <a:p>
            <a:pPr marL="342900" indent="-342900">
              <a:buAutoNum type="arabicParenR"/>
            </a:pPr>
            <a:r>
              <a:rPr lang="en-US" dirty="0"/>
              <a:t>Spend more than 3% of household income on gas or non-heating electric costs; OR spend more than 6% of household income on electric. </a:t>
            </a:r>
          </a:p>
          <a:p>
            <a:endParaRPr lang="en-US" dirty="0"/>
          </a:p>
          <a:p>
            <a:pPr marL="0" indent="0">
              <a:buNone/>
            </a:pPr>
            <a:r>
              <a:rPr lang="en-US" b="1" dirty="0"/>
              <a:t>Benefit Provided:</a:t>
            </a:r>
            <a:r>
              <a:rPr lang="en-US" dirty="0"/>
              <a:t> USF covered energy costs over this percentage of household income, (called the “affordability threshold”), up to a cap of $150 per month ($1,800 per year). </a:t>
            </a:r>
          </a:p>
          <a:p>
            <a:endParaRPr lang="en-US" dirty="0"/>
          </a:p>
        </p:txBody>
      </p:sp>
    </p:spTree>
    <p:extLst>
      <p:ext uri="{BB962C8B-B14F-4D97-AF65-F5344CB8AC3E}">
        <p14:creationId xmlns:p14="http://schemas.microsoft.com/office/powerpoint/2010/main" val="2942990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a:t>USF: Pandemic-Related </a:t>
            </a:r>
            <a:r>
              <a:rPr lang="en-US" b="1" kern="0" dirty="0" smtClean="0"/>
              <a:t>Expansions</a:t>
            </a:r>
            <a:endParaRPr lang="en-US" dirty="0"/>
          </a:p>
        </p:txBody>
      </p:sp>
      <p:sp>
        <p:nvSpPr>
          <p:cNvPr id="3" name="Content Placeholder 2"/>
          <p:cNvSpPr>
            <a:spLocks noGrp="1"/>
          </p:cNvSpPr>
          <p:nvPr>
            <p:ph idx="1"/>
          </p:nvPr>
        </p:nvSpPr>
        <p:spPr>
          <a:xfrm>
            <a:off x="838200" y="1616617"/>
            <a:ext cx="10515600" cy="3652066"/>
          </a:xfrm>
        </p:spPr>
        <p:txBody>
          <a:bodyPr>
            <a:noAutofit/>
          </a:bodyPr>
          <a:lstStyle/>
          <a:p>
            <a:pPr marL="0" indent="0">
              <a:buNone/>
            </a:pPr>
            <a:r>
              <a:rPr lang="en-US" sz="2000" dirty="0"/>
              <a:t>Due to the Covid-19 Pandemic and the resulting  spike in customer arrearages, on June 24, 2021, the Board temporarily expanded the USF program  for a two-year period in Docket No. Ao20060471 . The Board:</a:t>
            </a:r>
          </a:p>
          <a:p>
            <a:endParaRPr lang="en-US" sz="1800" spc="-130" dirty="0">
              <a:uFill>
                <a:solidFill>
                  <a:srgbClr val="000000"/>
                </a:solidFill>
              </a:uFill>
            </a:endParaRPr>
          </a:p>
          <a:p>
            <a:pPr marL="342900" indent="-342900">
              <a:buAutoNum type="arabicParenR"/>
            </a:pPr>
            <a:r>
              <a:rPr lang="en-US" sz="1800" dirty="0"/>
              <a:t>Increased the USF income eligibility limit to 400% FPG; </a:t>
            </a:r>
          </a:p>
          <a:p>
            <a:pPr marL="342900" indent="-342900">
              <a:buAutoNum type="arabicParenR"/>
            </a:pPr>
            <a:r>
              <a:rPr lang="en-US" sz="1800" dirty="0"/>
              <a:t>Lowered the affordability threshold to 2% of household income for gas or non-heating electric costs; </a:t>
            </a:r>
          </a:p>
          <a:p>
            <a:pPr marL="342900" indent="-342900">
              <a:buAutoNum type="arabicParenR"/>
            </a:pPr>
            <a:r>
              <a:rPr lang="en-US" sz="1800" dirty="0"/>
              <a:t>Lowered the affordability threshold to 4% of household income for electric heating costs;</a:t>
            </a:r>
          </a:p>
          <a:p>
            <a:pPr marL="342900" indent="-342900">
              <a:buAutoNum type="arabicParenR"/>
            </a:pPr>
            <a:r>
              <a:rPr lang="en-US" sz="1800" dirty="0"/>
              <a:t>Created a minimum $5 per month benefit so that any household that met the income limits but did not spend more than the required percentage of income, would still be enrolled in USF; and</a:t>
            </a:r>
          </a:p>
          <a:p>
            <a:pPr marL="342900" indent="-342900">
              <a:buAutoNum type="arabicParenR"/>
            </a:pPr>
            <a:r>
              <a:rPr lang="en-US" sz="1800" dirty="0"/>
              <a:t>Increased the USF monthly benefit cap from $150 to $180 per month</a:t>
            </a:r>
            <a:r>
              <a:rPr lang="en-US" sz="1800" dirty="0" smtClean="0"/>
              <a:t>.</a:t>
            </a:r>
            <a:endParaRPr lang="en-US" sz="1800" dirty="0"/>
          </a:p>
        </p:txBody>
      </p:sp>
    </p:spTree>
    <p:extLst>
      <p:ext uri="{BB962C8B-B14F-4D97-AF65-F5344CB8AC3E}">
        <p14:creationId xmlns:p14="http://schemas.microsoft.com/office/powerpoint/2010/main" val="3744749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029A8B3D6BA942AC1D2F05CC26191C" ma:contentTypeVersion="12" ma:contentTypeDescription="Create a new document." ma:contentTypeScope="" ma:versionID="b33d3224d280f16eeb77e6003e50efbe">
  <xsd:schema xmlns:xsd="http://www.w3.org/2001/XMLSchema" xmlns:xs="http://www.w3.org/2001/XMLSchema" xmlns:p="http://schemas.microsoft.com/office/2006/metadata/properties" xmlns:ns3="f4faf68b-06a3-4453-bcb2-3ab806ea508d" xmlns:ns4="3de509ac-018f-44b1-ab61-25cbd3bf4d6d" targetNamespace="http://schemas.microsoft.com/office/2006/metadata/properties" ma:root="true" ma:fieldsID="b9f7a68ec49409d6af91071ad42681e2" ns3:_="" ns4:_="">
    <xsd:import namespace="f4faf68b-06a3-4453-bcb2-3ab806ea508d"/>
    <xsd:import namespace="3de509ac-018f-44b1-ab61-25cbd3bf4d6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GenerationTime" minOccurs="0"/>
                <xsd:element ref="ns4:MediaServiceEventHashCode" minOccurs="0"/>
                <xsd:element ref="ns4:MediaServiceOCR"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faf68b-06a3-4453-bcb2-3ab806ea508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de509ac-018f-44b1-ab61-25cbd3bf4d6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A71FFD-A98D-4C4D-865F-FB322F4DB4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faf68b-06a3-4453-bcb2-3ab806ea508d"/>
    <ds:schemaRef ds:uri="3de509ac-018f-44b1-ab61-25cbd3bf4d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29CD55E-88BD-4BF7-9DB6-5506D77FDCA3}">
  <ds:schemaRefs>
    <ds:schemaRef ds:uri="http://schemas.microsoft.com/office/2006/documentManagement/types"/>
    <ds:schemaRef ds:uri="http://purl.org/dc/terms/"/>
    <ds:schemaRef ds:uri="http://purl.org/dc/dcmitype/"/>
    <ds:schemaRef ds:uri="http://schemas.microsoft.com/office/2006/metadata/properties"/>
    <ds:schemaRef ds:uri="http://schemas.openxmlformats.org/package/2006/metadata/core-properties"/>
    <ds:schemaRef ds:uri="3de509ac-018f-44b1-ab61-25cbd3bf4d6d"/>
    <ds:schemaRef ds:uri="http://schemas.microsoft.com/office/infopath/2007/PartnerControls"/>
    <ds:schemaRef ds:uri="f4faf68b-06a3-4453-bcb2-3ab806ea508d"/>
    <ds:schemaRef ds:uri="http://www.w3.org/XML/1998/namespace"/>
    <ds:schemaRef ds:uri="http://purl.org/dc/elements/1.1/"/>
  </ds:schemaRefs>
</ds:datastoreItem>
</file>

<file path=customXml/itemProps3.xml><?xml version="1.0" encoding="utf-8"?>
<ds:datastoreItem xmlns:ds="http://schemas.openxmlformats.org/officeDocument/2006/customXml" ds:itemID="{BBB203C9-40EC-4AE0-8065-E28A1EB56D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81</TotalTime>
  <Words>2473</Words>
  <Application>Microsoft Office PowerPoint</Application>
  <PresentationFormat>Widescreen</PresentationFormat>
  <Paragraphs>232</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Arial Black</vt:lpstr>
      <vt:lpstr>Calibri</vt:lpstr>
      <vt:lpstr>Calibri Light</vt:lpstr>
      <vt:lpstr>Symbol</vt:lpstr>
      <vt:lpstr>Times New Roman</vt:lpstr>
      <vt:lpstr>Office Theme</vt:lpstr>
      <vt:lpstr>New Jersey Board of Public Utilities</vt:lpstr>
      <vt:lpstr>Meeting Reminders</vt:lpstr>
      <vt:lpstr>Disclaimer</vt:lpstr>
      <vt:lpstr>Written Stakeholder Comment Guides</vt:lpstr>
      <vt:lpstr>Live Stakeholder Comments</vt:lpstr>
      <vt:lpstr>New Jersey Board of Public Utilities</vt:lpstr>
      <vt:lpstr>Universal Service Fund: Overview</vt:lpstr>
      <vt:lpstr>Universal Service Fund: Overview</vt:lpstr>
      <vt:lpstr>USF: Pandemic-Related Expansions</vt:lpstr>
      <vt:lpstr>USF-Fresh Start Program: Overview</vt:lpstr>
      <vt:lpstr>USF-Fresh Start Program: Overview</vt:lpstr>
      <vt:lpstr>Fresh Start: Pandemic-Related Expansions</vt:lpstr>
      <vt:lpstr>USF &amp; Fresh Start: Expansion Period </vt:lpstr>
      <vt:lpstr>Impact: USF Enrollment</vt:lpstr>
      <vt:lpstr>Impact: USF Benefits</vt:lpstr>
      <vt:lpstr>Impact: USF Benefits</vt:lpstr>
      <vt:lpstr>Impact: USF Benefits</vt:lpstr>
      <vt:lpstr>Impact: USF Benefits</vt:lpstr>
      <vt:lpstr>Impact: USF Benefits</vt:lpstr>
      <vt:lpstr>Impact: USF Rate Impact</vt:lpstr>
      <vt:lpstr>Please Comment on the Following </vt:lpstr>
      <vt:lpstr>Please Comment on the Following </vt:lpstr>
      <vt:lpstr>Please Comment on the Following </vt:lpstr>
      <vt:lpstr>Please Comment on the Following </vt:lpstr>
      <vt:lpstr>Please Comment on the Following </vt:lpstr>
      <vt:lpstr>Please Comment on the Following </vt:lpstr>
      <vt:lpstr>Please Comment on the Following </vt:lpstr>
      <vt:lpstr>General Stakeholder Comments</vt:lpstr>
      <vt:lpstr>Written Stakeholder Comment Guides</vt:lpstr>
      <vt:lpstr>Thank you for participating!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Quintero, Geraldine [BPU]</dc:creator>
  <cp:lastModifiedBy>Quintero, Geraldine [BPU]</cp:lastModifiedBy>
  <cp:revision>13</cp:revision>
  <dcterms:created xsi:type="dcterms:W3CDTF">2022-03-23T13:32:31Z</dcterms:created>
  <dcterms:modified xsi:type="dcterms:W3CDTF">2023-02-15T14:32:22Z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0x01010050029A8B3D6BA942AC1D2F05CC26191C</vt:lpwstr>
  </property>
</Properties>
</file>